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</p:sldIdLst>
  <p:sldSz cx="12192000" cy="6858000"/>
  <p:notesSz cx="6858000" cy="9144000"/>
  <p:embeddedFontLst>
    <p:embeddedFont>
      <p:font typeface="Inter" panose="02000503000000020004" pitchFamily="2" charset="0"/>
      <p:regular r:id="rId9"/>
    </p:embeddedFont>
    <p:embeddedFont>
      <p:font typeface="Inter Bold" panose="02000503000000020004" pitchFamily="2" charset="0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94" autoAdjust="0"/>
  </p:normalViewPr>
  <p:slideViewPr>
    <p:cSldViewPr>
      <p:cViewPr varScale="1">
        <p:scale>
          <a:sx n="107" d="100"/>
          <a:sy n="107" d="100"/>
        </p:scale>
        <p:origin x="760" y="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82114" y="1863609"/>
            <a:ext cx="1998907" cy="1998850"/>
          </a:xfrm>
          <a:custGeom>
            <a:avLst/>
            <a:gdLst/>
            <a:ahLst/>
            <a:cxnLst/>
            <a:rect l="l" t="t" r="r" b="b"/>
            <a:pathLst>
              <a:path w="1998907" h="1998850">
                <a:moveTo>
                  <a:pt x="0" y="0"/>
                </a:moveTo>
                <a:lnTo>
                  <a:pt x="1998907" y="0"/>
                </a:lnTo>
                <a:lnTo>
                  <a:pt x="1998907" y="1998850"/>
                </a:lnTo>
                <a:lnTo>
                  <a:pt x="0" y="1998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S" dirty="0">
              <a:solidFill>
                <a:schemeClr val="accent1"/>
              </a:solidFill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959798" y="2041141"/>
            <a:ext cx="28575" cy="3642636"/>
          </a:xfrm>
          <a:custGeom>
            <a:avLst/>
            <a:gdLst/>
            <a:ahLst/>
            <a:cxnLst/>
            <a:rect l="l" t="t" r="r" b="b"/>
            <a:pathLst>
              <a:path w="28575" h="3642636">
                <a:moveTo>
                  <a:pt x="0" y="0"/>
                </a:moveTo>
                <a:lnTo>
                  <a:pt x="28576" y="0"/>
                </a:lnTo>
                <a:lnTo>
                  <a:pt x="28576" y="3642636"/>
                </a:lnTo>
                <a:lnTo>
                  <a:pt x="0" y="3642636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en-ES"/>
          </a:p>
        </p:txBody>
      </p:sp>
      <p:sp>
        <p:nvSpPr>
          <p:cNvPr id="5" name="Freeform 5"/>
          <p:cNvSpPr/>
          <p:nvPr/>
        </p:nvSpPr>
        <p:spPr>
          <a:xfrm>
            <a:off x="3101597" y="1561881"/>
            <a:ext cx="8408289" cy="4177370"/>
          </a:xfrm>
          <a:custGeom>
            <a:avLst/>
            <a:gdLst/>
            <a:ahLst/>
            <a:cxnLst/>
            <a:rect l="l" t="t" r="r" b="b"/>
            <a:pathLst>
              <a:path w="8408289" h="4177370">
                <a:moveTo>
                  <a:pt x="0" y="0"/>
                </a:moveTo>
                <a:lnTo>
                  <a:pt x="8408289" y="0"/>
                </a:lnTo>
                <a:lnTo>
                  <a:pt x="8408289" y="4177370"/>
                </a:lnTo>
                <a:lnTo>
                  <a:pt x="0" y="41773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S"/>
          </a:p>
        </p:txBody>
      </p:sp>
      <p:sp>
        <p:nvSpPr>
          <p:cNvPr id="8" name="TextBox 8"/>
          <p:cNvSpPr txBox="1"/>
          <p:nvPr/>
        </p:nvSpPr>
        <p:spPr>
          <a:xfrm>
            <a:off x="3256788" y="2047189"/>
            <a:ext cx="5089560" cy="1277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GÉNERO: </a:t>
            </a:r>
            <a:r>
              <a:rPr lang="en-US" sz="1403" b="1" dirty="0">
                <a:solidFill>
                  <a:srgbClr val="E40046"/>
                </a:solidFill>
                <a:latin typeface="Inter Bold"/>
                <a:ea typeface="Inter Bold"/>
                <a:cs typeface="Inter Bold"/>
                <a:sym typeface="Inter Bold"/>
              </a:rPr>
              <a:t>     </a:t>
            </a: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EDAD: </a:t>
            </a:r>
            <a:r>
              <a:rPr lang="en-US" sz="1403" b="1" dirty="0">
                <a:solidFill>
                  <a:srgbClr val="EB1852"/>
                </a:solidFill>
                <a:latin typeface="Inter Bold"/>
                <a:ea typeface="Inter Bold"/>
                <a:cs typeface="Inter Bold"/>
                <a:sym typeface="Inter Bold"/>
              </a:rPr>
              <a:t>      </a:t>
            </a: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FECHA DEL DIAGNÓSTICO VIH: </a:t>
            </a:r>
            <a:r>
              <a:rPr lang="en-US" sz="1403" b="1" dirty="0">
                <a:solidFill>
                  <a:srgbClr val="E40046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CD4 NADIR (</a:t>
            </a:r>
            <a:r>
              <a:rPr lang="en-US" sz="1403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si</a:t>
            </a: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disponible): </a:t>
            </a:r>
            <a:endParaRPr lang="en-US" sz="1403" b="1" dirty="0">
              <a:solidFill>
                <a:srgbClr val="EB1852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3509"/>
              </a:lnSpc>
            </a:pPr>
            <a:r>
              <a:rPr lang="en-US" sz="1403" b="1" dirty="0">
                <a:solidFill>
                  <a:srgbClr val="EB1852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ZENIT CV (</a:t>
            </a:r>
            <a:r>
              <a:rPr lang="en-US" sz="1403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si</a:t>
            </a: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disponible):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56788" y="4350591"/>
            <a:ext cx="2105739" cy="395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1403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ADHERENCIA ACTUAL: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14441" y="4350591"/>
            <a:ext cx="2835716" cy="379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9"/>
              </a:lnSpc>
            </a:pP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BUENA </a:t>
            </a:r>
            <a:r>
              <a:rPr lang="en-US" sz="1406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□</a:t>
            </a: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REGULAR □ MALA 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56788" y="4811087"/>
            <a:ext cx="6742119" cy="82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9"/>
              </a:lnSpc>
            </a:pP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PRÁCTICA DE RIESGO: HSH □ HTX □ UDI □ Otros </a:t>
            </a:r>
            <a:r>
              <a:rPr lang="en-US" sz="1406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□</a:t>
            </a: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  <a:p>
            <a:pPr>
              <a:lnSpc>
                <a:spcPts val="3509"/>
              </a:lnSpc>
            </a:pPr>
            <a:r>
              <a:rPr lang="en-US" sz="1403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PESO:     kg (IMC:  )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37594" y="3581600"/>
            <a:ext cx="448180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4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c/mL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56788" y="4041810"/>
            <a:ext cx="2712710" cy="243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HEPATITIS CRÓNICA </a:t>
            </a:r>
            <a:r>
              <a:rPr lang="en-US" sz="1406" b="1">
                <a:solidFill>
                  <a:srgbClr val="071D49"/>
                </a:solidFill>
                <a:latin typeface="Inter Bold"/>
                <a:ea typeface="Inter Bold"/>
                <a:cs typeface="Inter Bold"/>
                <a:sym typeface="Inter Bold"/>
              </a:rPr>
              <a:t>ACTIVA</a:t>
            </a:r>
            <a:r>
              <a:rPr lang="en-US" sz="14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63685" y="4041810"/>
            <a:ext cx="617506" cy="243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VHC 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15610" y="4041810"/>
            <a:ext cx="1921297" cy="243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8"/>
              </a:lnSpc>
            </a:pPr>
            <a:r>
              <a:rPr lang="en-US" sz="1406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VHB □ VHD No □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4743" y="1118749"/>
            <a:ext cx="5440994" cy="41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2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INFORMACIÓN GENERAL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5B7DED2-5BEC-D053-6976-C404718F51F9}"/>
              </a:ext>
            </a:extLst>
          </p:cNvPr>
          <p:cNvSpPr/>
          <p:nvPr/>
        </p:nvSpPr>
        <p:spPr>
          <a:xfrm>
            <a:off x="533400" y="-69444"/>
            <a:ext cx="1712133" cy="7064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INFORMACIÓN DEL PACIENTE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A406321-081C-FD71-A44D-7386ADB65EC9}"/>
              </a:ext>
            </a:extLst>
          </p:cNvPr>
          <p:cNvSpPr/>
          <p:nvPr/>
        </p:nvSpPr>
        <p:spPr>
          <a:xfrm>
            <a:off x="2362200" y="-69445"/>
            <a:ext cx="1712133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ANALÍTICA MÁS RECIENTE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10F83122-FD58-9BC4-10DE-CA3FA2DABC27}"/>
              </a:ext>
            </a:extLst>
          </p:cNvPr>
          <p:cNvSpPr/>
          <p:nvPr/>
        </p:nvSpPr>
        <p:spPr>
          <a:xfrm>
            <a:off x="4191000" y="-85567"/>
            <a:ext cx="1881706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COMORBILIDADES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96C69A7-7A69-0BCD-309D-018D2DFE4A9A}"/>
              </a:ext>
            </a:extLst>
          </p:cNvPr>
          <p:cNvSpPr/>
          <p:nvPr/>
        </p:nvSpPr>
        <p:spPr>
          <a:xfrm>
            <a:off x="6172200" y="-78358"/>
            <a:ext cx="1287439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TAR PREVIO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B17A6E6-890D-C2E1-E7D0-BEA4170C82EB}"/>
              </a:ext>
            </a:extLst>
          </p:cNvPr>
          <p:cNvSpPr/>
          <p:nvPr/>
        </p:nvSpPr>
        <p:spPr>
          <a:xfrm>
            <a:off x="7543800" y="-80674"/>
            <a:ext cx="1587400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GENOTIPADO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10A761A-017C-95D9-F5C6-F9E1F5E1154D}"/>
              </a:ext>
            </a:extLst>
          </p:cNvPr>
          <p:cNvSpPr/>
          <p:nvPr/>
        </p:nvSpPr>
        <p:spPr>
          <a:xfrm>
            <a:off x="9296400" y="-69445"/>
            <a:ext cx="950438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OTROS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36290467-1CD9-A900-F0FD-B69AC73A430C}"/>
              </a:ext>
            </a:extLst>
          </p:cNvPr>
          <p:cNvSpPr/>
          <p:nvPr/>
        </p:nvSpPr>
        <p:spPr>
          <a:xfrm>
            <a:off x="10347383" y="-69445"/>
            <a:ext cx="1692217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RECOMENDACIÓN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8766205" y="1174604"/>
            <a:ext cx="2897000" cy="630174"/>
          </a:xfrm>
          <a:custGeom>
            <a:avLst/>
            <a:gdLst/>
            <a:ahLst/>
            <a:cxnLst/>
            <a:rect l="l" t="t" r="r" b="b"/>
            <a:pathLst>
              <a:path w="2897000" h="630174">
                <a:moveTo>
                  <a:pt x="0" y="0"/>
                </a:moveTo>
                <a:lnTo>
                  <a:pt x="2897000" y="0"/>
                </a:lnTo>
                <a:lnTo>
                  <a:pt x="2897000" y="630174"/>
                </a:lnTo>
                <a:lnTo>
                  <a:pt x="0" y="630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S" dirty="0"/>
          </a:p>
        </p:txBody>
      </p:sp>
      <p:sp>
        <p:nvSpPr>
          <p:cNvPr id="9" name="TextBox 9"/>
          <p:cNvSpPr txBox="1"/>
          <p:nvPr/>
        </p:nvSpPr>
        <p:spPr>
          <a:xfrm>
            <a:off x="888187" y="73733"/>
            <a:ext cx="2316642" cy="21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RM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IÓ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Ó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G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ER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RAL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6995" y="287093"/>
            <a:ext cx="1448962" cy="195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P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NT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NTE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92523" y="94174"/>
            <a:ext cx="1198502" cy="375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"/>
              </a:lnSpc>
            </a:pPr>
            <a:r>
              <a:rPr lang="en-US" sz="1200" b="1" spc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ANALÍTICA MÁS RECIENTE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88398" y="148019"/>
            <a:ext cx="1017870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GENOTIPADO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79810" y="123006"/>
            <a:ext cx="534895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OTROS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94848" y="123006"/>
            <a:ext cx="1378829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RECOMENDACIÓN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06953" y="134007"/>
            <a:ext cx="1381582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COMORBILIDADES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40014" y="130073"/>
            <a:ext cx="904808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TAR PREVIO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40292" y="1250956"/>
            <a:ext cx="4064000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 dirty="0">
                <a:solidFill>
                  <a:schemeClr val="accent1"/>
                </a:solidFill>
                <a:latin typeface="Inter Bold"/>
                <a:ea typeface="Inter Bold"/>
                <a:sym typeface="Inter Bold"/>
              </a:rPr>
              <a:t>ANALÍTICA</a:t>
            </a:r>
            <a:r>
              <a:rPr lang="en-US" sz="2400" b="1" dirty="0">
                <a:solidFill>
                  <a:srgbClr val="E40046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MÁS RECIENTE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93862" y="1348769"/>
            <a:ext cx="1458592" cy="281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dirty="0">
                <a:solidFill>
                  <a:srgbClr val="7F7F7F"/>
                </a:solidFill>
                <a:latin typeface="Inter"/>
                <a:ea typeface="Inter"/>
                <a:cs typeface="Inter"/>
                <a:sym typeface="Inter"/>
              </a:rPr>
              <a:t>23 / 06 / 2025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9964218-7F26-7B8B-D88B-D580FF5D55B2}"/>
              </a:ext>
            </a:extLst>
          </p:cNvPr>
          <p:cNvSpPr/>
          <p:nvPr/>
        </p:nvSpPr>
        <p:spPr>
          <a:xfrm>
            <a:off x="533400" y="-69444"/>
            <a:ext cx="1712133" cy="7064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INFORMACIÓN DEL PACIENTE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02A5F2C-7BE9-433C-89B4-7560F2ABC5CA}"/>
              </a:ext>
            </a:extLst>
          </p:cNvPr>
          <p:cNvSpPr/>
          <p:nvPr/>
        </p:nvSpPr>
        <p:spPr>
          <a:xfrm>
            <a:off x="2362200" y="-69445"/>
            <a:ext cx="1712133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ANALÍTICA MÁS RECIENTE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E978382-7338-AF2F-CF31-B17BCE5C5BB5}"/>
              </a:ext>
            </a:extLst>
          </p:cNvPr>
          <p:cNvSpPr/>
          <p:nvPr/>
        </p:nvSpPr>
        <p:spPr>
          <a:xfrm>
            <a:off x="4191000" y="-85567"/>
            <a:ext cx="1881706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COMORBILIDADES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B02A70E-CB20-E60A-1595-0080B3F9F500}"/>
              </a:ext>
            </a:extLst>
          </p:cNvPr>
          <p:cNvSpPr/>
          <p:nvPr/>
        </p:nvSpPr>
        <p:spPr>
          <a:xfrm>
            <a:off x="6172200" y="-78358"/>
            <a:ext cx="1287439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TAR PREVIO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283D0E0B-B75D-0AA3-9459-7C85D37C396D}"/>
              </a:ext>
            </a:extLst>
          </p:cNvPr>
          <p:cNvSpPr/>
          <p:nvPr/>
        </p:nvSpPr>
        <p:spPr>
          <a:xfrm>
            <a:off x="7543800" y="-80674"/>
            <a:ext cx="1587400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GENOTIPADO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D774C258-2A88-8EC4-4242-53D9BC767813}"/>
              </a:ext>
            </a:extLst>
          </p:cNvPr>
          <p:cNvSpPr/>
          <p:nvPr/>
        </p:nvSpPr>
        <p:spPr>
          <a:xfrm>
            <a:off x="9296400" y="-69445"/>
            <a:ext cx="950438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OTROS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B651547-589E-8789-95F4-FDA58FF2A642}"/>
              </a:ext>
            </a:extLst>
          </p:cNvPr>
          <p:cNvSpPr/>
          <p:nvPr/>
        </p:nvSpPr>
        <p:spPr>
          <a:xfrm>
            <a:off x="10347383" y="-69445"/>
            <a:ext cx="1692217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RECOMENDACIÓN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361AB209-1DBB-06D3-2683-A09713517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884965"/>
              </p:ext>
            </p:extLst>
          </p:nvPr>
        </p:nvGraphicFramePr>
        <p:xfrm>
          <a:off x="1340292" y="2584745"/>
          <a:ext cx="4064000" cy="147822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55164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CARGA VIRAL 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copias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/mL</a:t>
                      </a:r>
                      <a:endParaRPr lang="en-E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1254639"/>
                  </a:ext>
                </a:extLst>
              </a:tr>
              <a:tr h="2237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C</a:t>
                      </a:r>
                      <a:r>
                        <a:rPr lang="en-ES" b="1" dirty="0"/>
                        <a:t>D4</a:t>
                      </a:r>
                      <a:r>
                        <a:rPr lang="en-ES" b="1" baseline="30000" dirty="0"/>
                        <a:t>+</a:t>
                      </a:r>
                      <a:r>
                        <a:rPr lang="en-ES" b="1" baseline="0" dirty="0"/>
                        <a:t> :     cel/mCL   </a:t>
                      </a:r>
                      <a:r>
                        <a:rPr lang="en-GB" b="1" dirty="0"/>
                        <a:t>C</a:t>
                      </a:r>
                      <a:r>
                        <a:rPr lang="en-ES" b="1" dirty="0"/>
                        <a:t>D8</a:t>
                      </a:r>
                      <a:r>
                        <a:rPr lang="en-ES" b="1" baseline="30000" dirty="0"/>
                        <a:t>+</a:t>
                      </a:r>
                      <a:r>
                        <a:rPr lang="en-ES" b="1" baseline="0" dirty="0"/>
                        <a:t> :    cel/mCL </a:t>
                      </a:r>
                      <a:endParaRPr lang="en-ES" b="1" baseline="30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3114430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r>
                        <a:rPr lang="en-ES" b="1" dirty="0"/>
                        <a:t>CD4</a:t>
                      </a:r>
                      <a:r>
                        <a:rPr lang="en-ES" b="1" baseline="30000" dirty="0"/>
                        <a:t>+</a:t>
                      </a:r>
                      <a:r>
                        <a:rPr lang="en-ES" b="1" dirty="0"/>
                        <a:t> %: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6067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ES" b="1" dirty="0"/>
                        <a:t>Otros aspectos de interés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707087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B863E3DD-7CB5-D53F-D7EB-7D90953AE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331149"/>
              </p:ext>
            </p:extLst>
          </p:nvPr>
        </p:nvGraphicFramePr>
        <p:xfrm>
          <a:off x="7543800" y="2221897"/>
          <a:ext cx="4064000" cy="18440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55164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 err="1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Colesterol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 LDL:      mg/dL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125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ES" sz="1400" b="1" kern="1200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</a:rPr>
                        <a:t>TG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3114430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ES" sz="1400" b="1" kern="1200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</a:rPr>
                        <a:t>Función renal</a:t>
                      </a:r>
                    </a:p>
                    <a:p>
                      <a:pPr marL="0" indent="-285750" algn="l" defTabSz="914400" rtl="0" eaLnBrk="1" latinLnBrk="0" hangingPunct="1">
                        <a:buFontTx/>
                        <a:buChar char="-"/>
                      </a:pPr>
                      <a:r>
                        <a:rPr lang="en-ES" sz="1400" b="1" kern="1200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</a:rPr>
                        <a:t>Creatinina       mg/mL</a:t>
                      </a:r>
                    </a:p>
                    <a:p>
                      <a:pPr marL="0" indent="-285750" algn="l" defTabSz="914400" rtl="0" eaLnBrk="1" latinLnBrk="0" hangingPunct="1">
                        <a:buFontTx/>
                        <a:buChar char="-"/>
                      </a:pPr>
                      <a:r>
                        <a:rPr lang="en-ES" sz="1400" b="1" kern="1200" dirty="0">
                          <a:solidFill>
                            <a:srgbClr val="000000"/>
                          </a:solidFill>
                          <a:latin typeface="Inter Bold"/>
                          <a:ea typeface="Inter Bold"/>
                        </a:rPr>
                        <a:t>F. glomerular.   mL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6067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70708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92979" y="1078249"/>
            <a:ext cx="727177" cy="725634"/>
            <a:chOff x="0" y="0"/>
            <a:chExt cx="727177" cy="725640"/>
          </a:xfrm>
          <a:noFill/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600202" cy="598678"/>
            </a:xfrm>
            <a:custGeom>
              <a:avLst/>
              <a:gdLst/>
              <a:ahLst/>
              <a:cxnLst/>
              <a:rect l="l" t="t" r="r" b="b"/>
              <a:pathLst>
                <a:path w="600202" h="598678">
                  <a:moveTo>
                    <a:pt x="269621" y="0"/>
                  </a:moveTo>
                  <a:cubicBezTo>
                    <a:pt x="118110" y="15240"/>
                    <a:pt x="0" y="142875"/>
                    <a:pt x="0" y="298323"/>
                  </a:cubicBezTo>
                  <a:cubicBezTo>
                    <a:pt x="0" y="464185"/>
                    <a:pt x="134366" y="598678"/>
                    <a:pt x="300101" y="598678"/>
                  </a:cubicBezTo>
                  <a:cubicBezTo>
                    <a:pt x="465836" y="598678"/>
                    <a:pt x="600202" y="464185"/>
                    <a:pt x="600202" y="298323"/>
                  </a:cubicBezTo>
                  <a:cubicBezTo>
                    <a:pt x="600202" y="142875"/>
                    <a:pt x="481965" y="15240"/>
                    <a:pt x="330581" y="0"/>
                  </a:cubicBezTo>
                  <a:lnTo>
                    <a:pt x="269621" y="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88036" y="211374"/>
              <a:ext cx="232272" cy="298522"/>
            </a:xfrm>
            <a:custGeom>
              <a:avLst/>
              <a:gdLst/>
              <a:ahLst/>
              <a:cxnLst/>
              <a:rect l="l" t="t" r="r" b="b"/>
              <a:pathLst>
                <a:path w="232272" h="298522">
                  <a:moveTo>
                    <a:pt x="0" y="124541"/>
                  </a:moveTo>
                  <a:cubicBezTo>
                    <a:pt x="0" y="112730"/>
                    <a:pt x="0" y="101046"/>
                    <a:pt x="0" y="89235"/>
                  </a:cubicBezTo>
                  <a:cubicBezTo>
                    <a:pt x="0" y="81742"/>
                    <a:pt x="4445" y="77170"/>
                    <a:pt x="12065" y="77170"/>
                  </a:cubicBezTo>
                  <a:cubicBezTo>
                    <a:pt x="22733" y="77170"/>
                    <a:pt x="33274" y="77170"/>
                    <a:pt x="43942" y="77170"/>
                  </a:cubicBezTo>
                  <a:cubicBezTo>
                    <a:pt x="50927" y="77424"/>
                    <a:pt x="55753" y="81996"/>
                    <a:pt x="55499" y="88473"/>
                  </a:cubicBezTo>
                  <a:cubicBezTo>
                    <a:pt x="55499" y="95204"/>
                    <a:pt x="50927" y="99776"/>
                    <a:pt x="43942" y="99776"/>
                  </a:cubicBezTo>
                  <a:cubicBezTo>
                    <a:pt x="37973" y="99903"/>
                    <a:pt x="32131" y="99903"/>
                    <a:pt x="26035" y="99776"/>
                  </a:cubicBezTo>
                  <a:cubicBezTo>
                    <a:pt x="23368" y="99776"/>
                    <a:pt x="22606" y="100665"/>
                    <a:pt x="22606" y="103332"/>
                  </a:cubicBezTo>
                  <a:cubicBezTo>
                    <a:pt x="22606" y="120350"/>
                    <a:pt x="22352" y="137114"/>
                    <a:pt x="22606" y="154132"/>
                  </a:cubicBezTo>
                  <a:cubicBezTo>
                    <a:pt x="22987" y="181818"/>
                    <a:pt x="41148" y="203535"/>
                    <a:pt x="68199" y="208488"/>
                  </a:cubicBezTo>
                  <a:cubicBezTo>
                    <a:pt x="100076" y="214457"/>
                    <a:pt x="129413" y="190708"/>
                    <a:pt x="131699" y="159847"/>
                  </a:cubicBezTo>
                  <a:cubicBezTo>
                    <a:pt x="133223" y="140797"/>
                    <a:pt x="132080" y="121747"/>
                    <a:pt x="132207" y="102824"/>
                  </a:cubicBezTo>
                  <a:cubicBezTo>
                    <a:pt x="132461" y="100284"/>
                    <a:pt x="131318" y="99776"/>
                    <a:pt x="129159" y="99776"/>
                  </a:cubicBezTo>
                  <a:cubicBezTo>
                    <a:pt x="123063" y="99903"/>
                    <a:pt x="116967" y="99903"/>
                    <a:pt x="110871" y="99776"/>
                  </a:cubicBezTo>
                  <a:cubicBezTo>
                    <a:pt x="104013" y="99776"/>
                    <a:pt x="99187" y="95204"/>
                    <a:pt x="99187" y="88727"/>
                  </a:cubicBezTo>
                  <a:cubicBezTo>
                    <a:pt x="99187" y="81996"/>
                    <a:pt x="103759" y="77424"/>
                    <a:pt x="110871" y="77297"/>
                  </a:cubicBezTo>
                  <a:cubicBezTo>
                    <a:pt x="121793" y="77297"/>
                    <a:pt x="132461" y="77297"/>
                    <a:pt x="143256" y="77297"/>
                  </a:cubicBezTo>
                  <a:cubicBezTo>
                    <a:pt x="150241" y="77551"/>
                    <a:pt x="154686" y="81869"/>
                    <a:pt x="154686" y="89108"/>
                  </a:cubicBezTo>
                  <a:cubicBezTo>
                    <a:pt x="154813" y="111587"/>
                    <a:pt x="154813" y="133939"/>
                    <a:pt x="154686" y="156418"/>
                  </a:cubicBezTo>
                  <a:cubicBezTo>
                    <a:pt x="154686" y="186898"/>
                    <a:pt x="134493" y="215727"/>
                    <a:pt x="106045" y="226649"/>
                  </a:cubicBezTo>
                  <a:cubicBezTo>
                    <a:pt x="101473" y="228554"/>
                    <a:pt x="96774" y="229951"/>
                    <a:pt x="91948" y="230840"/>
                  </a:cubicBezTo>
                  <a:cubicBezTo>
                    <a:pt x="89916" y="231221"/>
                    <a:pt x="88519" y="231856"/>
                    <a:pt x="88773" y="234269"/>
                  </a:cubicBezTo>
                  <a:cubicBezTo>
                    <a:pt x="89535" y="244175"/>
                    <a:pt x="91948" y="253573"/>
                    <a:pt x="97282" y="261955"/>
                  </a:cubicBezTo>
                  <a:cubicBezTo>
                    <a:pt x="104013" y="273004"/>
                    <a:pt x="116586" y="278211"/>
                    <a:pt x="129540" y="276306"/>
                  </a:cubicBezTo>
                  <a:cubicBezTo>
                    <a:pt x="157226" y="272115"/>
                    <a:pt x="175514" y="255351"/>
                    <a:pt x="189103" y="232237"/>
                  </a:cubicBezTo>
                  <a:cubicBezTo>
                    <a:pt x="201549" y="210647"/>
                    <a:pt x="207772" y="187152"/>
                    <a:pt x="208915" y="162387"/>
                  </a:cubicBezTo>
                  <a:cubicBezTo>
                    <a:pt x="210820" y="123652"/>
                    <a:pt x="198374" y="90251"/>
                    <a:pt x="171704" y="62565"/>
                  </a:cubicBezTo>
                  <a:cubicBezTo>
                    <a:pt x="150876" y="40975"/>
                    <a:pt x="125349" y="28275"/>
                    <a:pt x="95631" y="23957"/>
                  </a:cubicBezTo>
                  <a:cubicBezTo>
                    <a:pt x="68707" y="20147"/>
                    <a:pt x="43180" y="24719"/>
                    <a:pt x="18796" y="36403"/>
                  </a:cubicBezTo>
                  <a:cubicBezTo>
                    <a:pt x="9779" y="40721"/>
                    <a:pt x="1270" y="34498"/>
                    <a:pt x="2159" y="24719"/>
                  </a:cubicBezTo>
                  <a:cubicBezTo>
                    <a:pt x="2794" y="20528"/>
                    <a:pt x="5207" y="17734"/>
                    <a:pt x="9017" y="15956"/>
                  </a:cubicBezTo>
                  <a:cubicBezTo>
                    <a:pt x="25781" y="7701"/>
                    <a:pt x="43307" y="2367"/>
                    <a:pt x="61849" y="716"/>
                  </a:cubicBezTo>
                  <a:cubicBezTo>
                    <a:pt x="87757" y="-1570"/>
                    <a:pt x="113157" y="1478"/>
                    <a:pt x="137033" y="11892"/>
                  </a:cubicBezTo>
                  <a:cubicBezTo>
                    <a:pt x="188341" y="34625"/>
                    <a:pt x="220345" y="73741"/>
                    <a:pt x="229743" y="129240"/>
                  </a:cubicBezTo>
                  <a:cubicBezTo>
                    <a:pt x="237617" y="176357"/>
                    <a:pt x="227076" y="220172"/>
                    <a:pt x="198501" y="258780"/>
                  </a:cubicBezTo>
                  <a:cubicBezTo>
                    <a:pt x="183388" y="279227"/>
                    <a:pt x="163576" y="292943"/>
                    <a:pt x="138049" y="297134"/>
                  </a:cubicBezTo>
                  <a:cubicBezTo>
                    <a:pt x="122555" y="299674"/>
                    <a:pt x="107188" y="299420"/>
                    <a:pt x="93218" y="290403"/>
                  </a:cubicBezTo>
                  <a:cubicBezTo>
                    <a:pt x="79502" y="281640"/>
                    <a:pt x="73025" y="268051"/>
                    <a:pt x="69215" y="252811"/>
                  </a:cubicBezTo>
                  <a:cubicBezTo>
                    <a:pt x="67691" y="246842"/>
                    <a:pt x="66675" y="240746"/>
                    <a:pt x="66294" y="234904"/>
                  </a:cubicBezTo>
                  <a:cubicBezTo>
                    <a:pt x="66294" y="231983"/>
                    <a:pt x="65405" y="231094"/>
                    <a:pt x="62738" y="230459"/>
                  </a:cubicBezTo>
                  <a:cubicBezTo>
                    <a:pt x="50165" y="228173"/>
                    <a:pt x="38735" y="222966"/>
                    <a:pt x="28829" y="214584"/>
                  </a:cubicBezTo>
                  <a:cubicBezTo>
                    <a:pt x="10541" y="199344"/>
                    <a:pt x="635" y="179659"/>
                    <a:pt x="254" y="155656"/>
                  </a:cubicBezTo>
                  <a:cubicBezTo>
                    <a:pt x="0" y="145115"/>
                    <a:pt x="254" y="134701"/>
                    <a:pt x="254" y="124414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10766" y="254833"/>
              <a:ext cx="100518" cy="265867"/>
            </a:xfrm>
            <a:custGeom>
              <a:avLst/>
              <a:gdLst/>
              <a:ahLst/>
              <a:cxnLst/>
              <a:rect l="l" t="t" r="r" b="b"/>
              <a:pathLst>
                <a:path w="100518" h="265867">
                  <a:moveTo>
                    <a:pt x="55553" y="199700"/>
                  </a:moveTo>
                  <a:cubicBezTo>
                    <a:pt x="43869" y="199700"/>
                    <a:pt x="33582" y="209860"/>
                    <a:pt x="33836" y="221417"/>
                  </a:cubicBezTo>
                  <a:cubicBezTo>
                    <a:pt x="33836" y="233101"/>
                    <a:pt x="43996" y="243134"/>
                    <a:pt x="55426" y="243134"/>
                  </a:cubicBezTo>
                  <a:cubicBezTo>
                    <a:pt x="67237" y="243134"/>
                    <a:pt x="77397" y="232974"/>
                    <a:pt x="77397" y="221163"/>
                  </a:cubicBezTo>
                  <a:cubicBezTo>
                    <a:pt x="77143" y="209479"/>
                    <a:pt x="67237" y="199573"/>
                    <a:pt x="55680" y="199573"/>
                  </a:cubicBezTo>
                  <a:close/>
                  <a:moveTo>
                    <a:pt x="55553" y="265867"/>
                  </a:moveTo>
                  <a:cubicBezTo>
                    <a:pt x="37773" y="265105"/>
                    <a:pt x="24311" y="257485"/>
                    <a:pt x="16310" y="241483"/>
                  </a:cubicBezTo>
                  <a:cubicBezTo>
                    <a:pt x="8055" y="225481"/>
                    <a:pt x="9833" y="209606"/>
                    <a:pt x="20120" y="195128"/>
                  </a:cubicBezTo>
                  <a:cubicBezTo>
                    <a:pt x="22025" y="192207"/>
                    <a:pt x="22025" y="190556"/>
                    <a:pt x="20501" y="187889"/>
                  </a:cubicBezTo>
                  <a:cubicBezTo>
                    <a:pt x="4880" y="160838"/>
                    <a:pt x="-1851" y="131628"/>
                    <a:pt x="435" y="100513"/>
                  </a:cubicBezTo>
                  <a:cubicBezTo>
                    <a:pt x="2975" y="65461"/>
                    <a:pt x="15929" y="34473"/>
                    <a:pt x="39551" y="8184"/>
                  </a:cubicBezTo>
                  <a:cubicBezTo>
                    <a:pt x="40948" y="6660"/>
                    <a:pt x="42218" y="4882"/>
                    <a:pt x="43742" y="3612"/>
                  </a:cubicBezTo>
                  <a:cubicBezTo>
                    <a:pt x="48314" y="-960"/>
                    <a:pt x="55045" y="-1214"/>
                    <a:pt x="59617" y="2977"/>
                  </a:cubicBezTo>
                  <a:cubicBezTo>
                    <a:pt x="64189" y="7168"/>
                    <a:pt x="64824" y="13645"/>
                    <a:pt x="60633" y="18598"/>
                  </a:cubicBezTo>
                  <a:cubicBezTo>
                    <a:pt x="55807" y="24059"/>
                    <a:pt x="51108" y="29393"/>
                    <a:pt x="46917" y="35362"/>
                  </a:cubicBezTo>
                  <a:cubicBezTo>
                    <a:pt x="32820" y="55936"/>
                    <a:pt x="24819" y="78542"/>
                    <a:pt x="23295" y="103434"/>
                  </a:cubicBezTo>
                  <a:cubicBezTo>
                    <a:pt x="21898" y="128834"/>
                    <a:pt x="27486" y="152329"/>
                    <a:pt x="39297" y="174554"/>
                  </a:cubicBezTo>
                  <a:cubicBezTo>
                    <a:pt x="41075" y="177856"/>
                    <a:pt x="42345" y="178999"/>
                    <a:pt x="46409" y="177983"/>
                  </a:cubicBezTo>
                  <a:cubicBezTo>
                    <a:pt x="72190" y="171887"/>
                    <a:pt x="97336" y="190175"/>
                    <a:pt x="100257" y="216464"/>
                  </a:cubicBezTo>
                  <a:cubicBezTo>
                    <a:pt x="103178" y="243515"/>
                    <a:pt x="81207" y="266121"/>
                    <a:pt x="55807" y="26574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</p:grpSp>
      <p:sp>
        <p:nvSpPr>
          <p:cNvPr id="9" name="Freeform 9"/>
          <p:cNvSpPr/>
          <p:nvPr/>
        </p:nvSpPr>
        <p:spPr>
          <a:xfrm>
            <a:off x="7994971" y="6266850"/>
            <a:ext cx="3745868" cy="429644"/>
          </a:xfrm>
          <a:custGeom>
            <a:avLst/>
            <a:gdLst/>
            <a:ahLst/>
            <a:cxnLst/>
            <a:rect l="l" t="t" r="r" b="b"/>
            <a:pathLst>
              <a:path w="3745868" h="429644">
                <a:moveTo>
                  <a:pt x="0" y="0"/>
                </a:moveTo>
                <a:lnTo>
                  <a:pt x="3745868" y="0"/>
                </a:lnTo>
                <a:lnTo>
                  <a:pt x="3745868" y="429644"/>
                </a:lnTo>
                <a:lnTo>
                  <a:pt x="0" y="429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S"/>
          </a:p>
        </p:txBody>
      </p:sp>
      <p:sp>
        <p:nvSpPr>
          <p:cNvPr id="11" name="TextBox 11"/>
          <p:cNvSpPr txBox="1"/>
          <p:nvPr/>
        </p:nvSpPr>
        <p:spPr>
          <a:xfrm>
            <a:off x="888187" y="89106"/>
            <a:ext cx="2298744" cy="214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RM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RM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AC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IÓ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IÓ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G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G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RAL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6995" y="286674"/>
            <a:ext cx="1425197" cy="230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P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NTE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29729" y="1318860"/>
            <a:ext cx="72200" cy="357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2402" b="1">
                <a:solidFill>
                  <a:srgbClr val="E40046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44114" y="1618821"/>
            <a:ext cx="8450161" cy="290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0"/>
              </a:lnSpc>
            </a:pPr>
            <a:r>
              <a:rPr lang="en-US" sz="1403" spc="1">
                <a:solidFill>
                  <a:srgbClr val="7F7F7F"/>
                </a:solidFill>
                <a:latin typeface="Inter"/>
                <a:ea typeface="Inter"/>
                <a:cs typeface="Inter"/>
                <a:sym typeface="Inter"/>
              </a:rPr>
              <a:t>Detallar brevemente la información si se considera relevante y puede influir en la elección del </a:t>
            </a:r>
            <a:r>
              <a:rPr lang="en-US" sz="1403" b="1" spc="1">
                <a:solidFill>
                  <a:srgbClr val="7F7F7F"/>
                </a:solidFill>
                <a:latin typeface="Inter Bold"/>
                <a:ea typeface="Inter Bold"/>
                <a:cs typeface="Inter Bold"/>
                <a:sym typeface="Inter Bold"/>
              </a:rPr>
              <a:t>TAR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80447" y="2511123"/>
            <a:ext cx="2203952" cy="233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6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FECHA DE FINALIZACIÓN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13219" y="2739714"/>
            <a:ext cx="38443" cy="180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19"/>
              </a:lnSpc>
            </a:pPr>
            <a:r>
              <a:rPr lang="en-US" sz="105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444484" y="6361938"/>
            <a:ext cx="2525506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7F7F7F"/>
                </a:solidFill>
                <a:latin typeface="Inter"/>
                <a:ea typeface="Inter"/>
                <a:cs typeface="Inter"/>
                <a:sym typeface="Inter"/>
              </a:rPr>
              <a:t>CASO N: _____ CENTRO: _____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363211" y="94174"/>
            <a:ext cx="857602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ANALÍTICA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206239" y="277054"/>
            <a:ext cx="1133989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MÁS RECIENTE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88398" y="148019"/>
            <a:ext cx="1017870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GENOTIPADO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679810" y="123006"/>
            <a:ext cx="534895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OTROS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594848" y="123006"/>
            <a:ext cx="1378829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RECOMENDACIÓN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787522" y="134007"/>
            <a:ext cx="1421921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COMORBILIDADES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740014" y="130073"/>
            <a:ext cx="904808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TAR PREVIO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44114" y="1261710"/>
            <a:ext cx="5025257" cy="4145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COMORBILIDADES</a:t>
            </a:r>
            <a:endParaRPr lang="en-US" sz="2402" b="1" dirty="0">
              <a:solidFill>
                <a:srgbClr val="7F7F7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812CFDC-0A62-4DFE-731E-23388FDD908B}"/>
              </a:ext>
            </a:extLst>
          </p:cNvPr>
          <p:cNvSpPr/>
          <p:nvPr/>
        </p:nvSpPr>
        <p:spPr>
          <a:xfrm>
            <a:off x="533400" y="-69444"/>
            <a:ext cx="1712133" cy="7064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INFORMACIÓN DEL PACIENTE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9C59A28A-23E6-548D-B123-07B806259E69}"/>
              </a:ext>
            </a:extLst>
          </p:cNvPr>
          <p:cNvSpPr/>
          <p:nvPr/>
        </p:nvSpPr>
        <p:spPr>
          <a:xfrm>
            <a:off x="2362200" y="-69445"/>
            <a:ext cx="1712133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ANALÍTICA MÁS RECIENTE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0541C00-7C3C-21A3-6BA9-D4547F51F364}"/>
              </a:ext>
            </a:extLst>
          </p:cNvPr>
          <p:cNvSpPr/>
          <p:nvPr/>
        </p:nvSpPr>
        <p:spPr>
          <a:xfrm>
            <a:off x="4191000" y="-85567"/>
            <a:ext cx="1881706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COMORBILIDADES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B10F3F30-F979-921F-E477-F52F33DFBB03}"/>
              </a:ext>
            </a:extLst>
          </p:cNvPr>
          <p:cNvSpPr/>
          <p:nvPr/>
        </p:nvSpPr>
        <p:spPr>
          <a:xfrm>
            <a:off x="6172200" y="-78358"/>
            <a:ext cx="1287439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TAR PREVIO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973AF086-69D3-3EEB-D693-53322AF617DB}"/>
              </a:ext>
            </a:extLst>
          </p:cNvPr>
          <p:cNvSpPr/>
          <p:nvPr/>
        </p:nvSpPr>
        <p:spPr>
          <a:xfrm>
            <a:off x="7543800" y="-80674"/>
            <a:ext cx="1587400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GENOTIPADO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87E5555C-730D-3D99-2EE8-1353AAE57703}"/>
              </a:ext>
            </a:extLst>
          </p:cNvPr>
          <p:cNvSpPr/>
          <p:nvPr/>
        </p:nvSpPr>
        <p:spPr>
          <a:xfrm>
            <a:off x="9296400" y="-69445"/>
            <a:ext cx="950438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OTROS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7DCCC2D-E0A3-ACC1-2382-D81139EB2D72}"/>
              </a:ext>
            </a:extLst>
          </p:cNvPr>
          <p:cNvSpPr/>
          <p:nvPr/>
        </p:nvSpPr>
        <p:spPr>
          <a:xfrm>
            <a:off x="10347383" y="-69445"/>
            <a:ext cx="1692217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RECOMENDACIÓN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2520FF2-1E09-663D-DD6B-424EB20D1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487781"/>
              </p:ext>
            </p:extLst>
          </p:nvPr>
        </p:nvGraphicFramePr>
        <p:xfrm>
          <a:off x="1444114" y="2604594"/>
          <a:ext cx="9833487" cy="2307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7829">
                  <a:extLst>
                    <a:ext uri="{9D8B030D-6E8A-4147-A177-3AD203B41FA5}">
                      <a16:colId xmlns:a16="http://schemas.microsoft.com/office/drawing/2014/main" val="870640899"/>
                    </a:ext>
                  </a:extLst>
                </a:gridCol>
                <a:gridCol w="3277829">
                  <a:extLst>
                    <a:ext uri="{9D8B030D-6E8A-4147-A177-3AD203B41FA5}">
                      <a16:colId xmlns:a16="http://schemas.microsoft.com/office/drawing/2014/main" val="165723602"/>
                    </a:ext>
                  </a:extLst>
                </a:gridCol>
                <a:gridCol w="3277829">
                  <a:extLst>
                    <a:ext uri="{9D8B030D-6E8A-4147-A177-3AD203B41FA5}">
                      <a16:colId xmlns:a16="http://schemas.microsoft.com/office/drawing/2014/main" val="4043328832"/>
                    </a:ext>
                  </a:extLst>
                </a:gridCol>
              </a:tblGrid>
              <a:tr h="555664"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COMORBILIDAD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FECHA DE INICIO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FECHA DE FINALIZACIÓN</a:t>
                      </a:r>
                    </a:p>
                    <a:p>
                      <a:pPr algn="ctr"/>
                      <a:r>
                        <a:rPr lang="en-ES" dirty="0"/>
                        <a:t>(dejar en blanco si persiste)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973500"/>
                  </a:ext>
                </a:extLst>
              </a:tr>
              <a:tr h="555664"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376977"/>
                  </a:ext>
                </a:extLst>
              </a:tr>
              <a:tr h="555664"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7754"/>
                  </a:ext>
                </a:extLst>
              </a:tr>
              <a:tr h="555664"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0467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20487" y="892416"/>
            <a:ext cx="719719" cy="718195"/>
            <a:chOff x="0" y="0"/>
            <a:chExt cx="719722" cy="718198"/>
          </a:xfrm>
          <a:noFill/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592709" cy="591185"/>
            </a:xfrm>
            <a:custGeom>
              <a:avLst/>
              <a:gdLst/>
              <a:ahLst/>
              <a:cxnLst/>
              <a:rect l="l" t="t" r="r" b="b"/>
              <a:pathLst>
                <a:path w="592709" h="591185">
                  <a:moveTo>
                    <a:pt x="266192" y="0"/>
                  </a:moveTo>
                  <a:cubicBezTo>
                    <a:pt x="116713" y="15113"/>
                    <a:pt x="0" y="141097"/>
                    <a:pt x="0" y="294640"/>
                  </a:cubicBezTo>
                  <a:cubicBezTo>
                    <a:pt x="0" y="458343"/>
                    <a:pt x="132588" y="591185"/>
                    <a:pt x="296418" y="591185"/>
                  </a:cubicBezTo>
                  <a:cubicBezTo>
                    <a:pt x="460248" y="591185"/>
                    <a:pt x="592709" y="458343"/>
                    <a:pt x="592709" y="294640"/>
                  </a:cubicBezTo>
                  <a:lnTo>
                    <a:pt x="592709" y="294640"/>
                  </a:lnTo>
                  <a:cubicBezTo>
                    <a:pt x="592709" y="141097"/>
                    <a:pt x="475996" y="14986"/>
                    <a:pt x="326517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  <p:sp>
          <p:nvSpPr>
            <p:cNvPr id="7" name="Freeform 7"/>
            <p:cNvSpPr/>
            <p:nvPr/>
          </p:nvSpPr>
          <p:spPr>
            <a:xfrm>
              <a:off x="376407" y="340184"/>
              <a:ext cx="111813" cy="146607"/>
            </a:xfrm>
            <a:custGeom>
              <a:avLst/>
              <a:gdLst/>
              <a:ahLst/>
              <a:cxnLst/>
              <a:rect l="l" t="t" r="r" b="b"/>
              <a:pathLst>
                <a:path w="111813" h="146607">
                  <a:moveTo>
                    <a:pt x="45741" y="146607"/>
                  </a:moveTo>
                  <a:cubicBezTo>
                    <a:pt x="28977" y="146226"/>
                    <a:pt x="13864" y="140384"/>
                    <a:pt x="1291" y="128954"/>
                  </a:cubicBezTo>
                  <a:cubicBezTo>
                    <a:pt x="-360" y="127430"/>
                    <a:pt x="-360" y="126287"/>
                    <a:pt x="910" y="124382"/>
                  </a:cubicBezTo>
                  <a:cubicBezTo>
                    <a:pt x="11197" y="108507"/>
                    <a:pt x="16404" y="91235"/>
                    <a:pt x="16150" y="72566"/>
                  </a:cubicBezTo>
                  <a:cubicBezTo>
                    <a:pt x="15769" y="55802"/>
                    <a:pt x="11451" y="40308"/>
                    <a:pt x="2561" y="26211"/>
                  </a:cubicBezTo>
                  <a:cubicBezTo>
                    <a:pt x="1291" y="24179"/>
                    <a:pt x="1418" y="23417"/>
                    <a:pt x="3577" y="22274"/>
                  </a:cubicBezTo>
                  <a:cubicBezTo>
                    <a:pt x="25802" y="10590"/>
                    <a:pt x="49297" y="3224"/>
                    <a:pt x="74443" y="811"/>
                  </a:cubicBezTo>
                  <a:cubicBezTo>
                    <a:pt x="76729" y="557"/>
                    <a:pt x="79142" y="430"/>
                    <a:pt x="81428" y="49"/>
                  </a:cubicBezTo>
                  <a:cubicBezTo>
                    <a:pt x="82952" y="-205"/>
                    <a:pt x="83714" y="557"/>
                    <a:pt x="84095" y="1700"/>
                  </a:cubicBezTo>
                  <a:cubicBezTo>
                    <a:pt x="91969" y="20496"/>
                    <a:pt x="100478" y="39165"/>
                    <a:pt x="107590" y="58215"/>
                  </a:cubicBezTo>
                  <a:cubicBezTo>
                    <a:pt x="122322" y="96823"/>
                    <a:pt x="96922" y="139622"/>
                    <a:pt x="56155" y="145591"/>
                  </a:cubicBezTo>
                  <a:cubicBezTo>
                    <a:pt x="52726" y="146099"/>
                    <a:pt x="49424" y="146480"/>
                    <a:pt x="45741" y="14648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  <p:sp>
          <p:nvSpPr>
            <p:cNvPr id="8" name="Freeform 8"/>
            <p:cNvSpPr/>
            <p:nvPr/>
          </p:nvSpPr>
          <p:spPr>
            <a:xfrm>
              <a:off x="304059" y="229427"/>
              <a:ext cx="147562" cy="119046"/>
            </a:xfrm>
            <a:custGeom>
              <a:avLst/>
              <a:gdLst/>
              <a:ahLst/>
              <a:cxnLst/>
              <a:rect l="l" t="t" r="r" b="b"/>
              <a:pathLst>
                <a:path w="147562" h="119046">
                  <a:moveTo>
                    <a:pt x="74655" y="18477"/>
                  </a:moveTo>
                  <a:cubicBezTo>
                    <a:pt x="69067" y="18350"/>
                    <a:pt x="65384" y="21271"/>
                    <a:pt x="64749" y="26224"/>
                  </a:cubicBezTo>
                  <a:cubicBezTo>
                    <a:pt x="63987" y="30542"/>
                    <a:pt x="66654" y="34860"/>
                    <a:pt x="71099" y="36257"/>
                  </a:cubicBezTo>
                  <a:cubicBezTo>
                    <a:pt x="81005" y="39305"/>
                    <a:pt x="88371" y="45528"/>
                    <a:pt x="92562" y="55053"/>
                  </a:cubicBezTo>
                  <a:cubicBezTo>
                    <a:pt x="93578" y="56958"/>
                    <a:pt x="94848" y="58482"/>
                    <a:pt x="96499" y="59371"/>
                  </a:cubicBezTo>
                  <a:cubicBezTo>
                    <a:pt x="100055" y="61022"/>
                    <a:pt x="104373" y="60641"/>
                    <a:pt x="107040" y="58101"/>
                  </a:cubicBezTo>
                  <a:cubicBezTo>
                    <a:pt x="110215" y="55434"/>
                    <a:pt x="110977" y="51370"/>
                    <a:pt x="109326" y="47179"/>
                  </a:cubicBezTo>
                  <a:cubicBezTo>
                    <a:pt x="104373" y="36257"/>
                    <a:pt x="96753" y="28002"/>
                    <a:pt x="85958" y="22541"/>
                  </a:cubicBezTo>
                  <a:cubicBezTo>
                    <a:pt x="82148" y="20509"/>
                    <a:pt x="78211" y="18985"/>
                    <a:pt x="74655" y="18604"/>
                  </a:cubicBezTo>
                  <a:close/>
                  <a:moveTo>
                    <a:pt x="65638" y="62"/>
                  </a:moveTo>
                  <a:cubicBezTo>
                    <a:pt x="88498" y="-1081"/>
                    <a:pt x="115168" y="13651"/>
                    <a:pt x="126471" y="41083"/>
                  </a:cubicBezTo>
                  <a:cubicBezTo>
                    <a:pt x="133075" y="57339"/>
                    <a:pt x="140060" y="73468"/>
                    <a:pt x="147045" y="89851"/>
                  </a:cubicBezTo>
                  <a:cubicBezTo>
                    <a:pt x="147807" y="91756"/>
                    <a:pt x="148061" y="92645"/>
                    <a:pt x="145394" y="92899"/>
                  </a:cubicBezTo>
                  <a:cubicBezTo>
                    <a:pt x="128884" y="94804"/>
                    <a:pt x="112755" y="98233"/>
                    <a:pt x="97134" y="103694"/>
                  </a:cubicBezTo>
                  <a:cubicBezTo>
                    <a:pt x="85831" y="107631"/>
                    <a:pt x="75036" y="112330"/>
                    <a:pt x="64749" y="118172"/>
                  </a:cubicBezTo>
                  <a:cubicBezTo>
                    <a:pt x="62463" y="119442"/>
                    <a:pt x="60939" y="119442"/>
                    <a:pt x="58780" y="117410"/>
                  </a:cubicBezTo>
                  <a:cubicBezTo>
                    <a:pt x="44683" y="104583"/>
                    <a:pt x="28046" y="96836"/>
                    <a:pt x="8996" y="94804"/>
                  </a:cubicBezTo>
                  <a:cubicBezTo>
                    <a:pt x="7345" y="94550"/>
                    <a:pt x="6329" y="93788"/>
                    <a:pt x="5567" y="92391"/>
                  </a:cubicBezTo>
                  <a:cubicBezTo>
                    <a:pt x="-11705" y="52640"/>
                    <a:pt x="12933" y="7428"/>
                    <a:pt x="55732" y="697"/>
                  </a:cubicBezTo>
                  <a:cubicBezTo>
                    <a:pt x="59161" y="62"/>
                    <a:pt x="62336" y="316"/>
                    <a:pt x="65638" y="62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  <p:sp>
          <p:nvSpPr>
            <p:cNvPr id="9" name="Freeform 9"/>
            <p:cNvSpPr/>
            <p:nvPr/>
          </p:nvSpPr>
          <p:spPr>
            <a:xfrm>
              <a:off x="231535" y="341991"/>
              <a:ext cx="141782" cy="63139"/>
            </a:xfrm>
            <a:custGeom>
              <a:avLst/>
              <a:gdLst/>
              <a:ahLst/>
              <a:cxnLst/>
              <a:rect l="l" t="t" r="r" b="b"/>
              <a:pathLst>
                <a:path w="141782" h="63139">
                  <a:moveTo>
                    <a:pt x="70725" y="63139"/>
                  </a:moveTo>
                  <a:cubicBezTo>
                    <a:pt x="48246" y="63139"/>
                    <a:pt x="25640" y="63139"/>
                    <a:pt x="3288" y="63139"/>
                  </a:cubicBezTo>
                  <a:cubicBezTo>
                    <a:pt x="-268" y="63139"/>
                    <a:pt x="-268" y="62758"/>
                    <a:pt x="240" y="59583"/>
                  </a:cubicBezTo>
                  <a:cubicBezTo>
                    <a:pt x="5828" y="28468"/>
                    <a:pt x="29831" y="5481"/>
                    <a:pt x="60946" y="782"/>
                  </a:cubicBezTo>
                  <a:cubicBezTo>
                    <a:pt x="98792" y="-5060"/>
                    <a:pt x="135876" y="22499"/>
                    <a:pt x="141718" y="60472"/>
                  </a:cubicBezTo>
                  <a:cubicBezTo>
                    <a:pt x="142099" y="62885"/>
                    <a:pt x="140702" y="63139"/>
                    <a:pt x="138924" y="63139"/>
                  </a:cubicBezTo>
                  <a:cubicBezTo>
                    <a:pt x="125208" y="63139"/>
                    <a:pt x="111238" y="63139"/>
                    <a:pt x="97268" y="63139"/>
                  </a:cubicBezTo>
                  <a:cubicBezTo>
                    <a:pt x="88378" y="63139"/>
                    <a:pt x="79615" y="63139"/>
                    <a:pt x="70725" y="63139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31550" y="423291"/>
              <a:ext cx="141717" cy="63050"/>
            </a:xfrm>
            <a:custGeom>
              <a:avLst/>
              <a:gdLst/>
              <a:ahLst/>
              <a:cxnLst/>
              <a:rect l="l" t="t" r="r" b="b"/>
              <a:pathLst>
                <a:path w="141717" h="63050">
                  <a:moveTo>
                    <a:pt x="70710" y="0"/>
                  </a:moveTo>
                  <a:cubicBezTo>
                    <a:pt x="93189" y="0"/>
                    <a:pt x="115795" y="0"/>
                    <a:pt x="138147" y="0"/>
                  </a:cubicBezTo>
                  <a:cubicBezTo>
                    <a:pt x="142084" y="0"/>
                    <a:pt x="142084" y="0"/>
                    <a:pt x="141322" y="3810"/>
                  </a:cubicBezTo>
                  <a:cubicBezTo>
                    <a:pt x="135988" y="34671"/>
                    <a:pt x="110080" y="59055"/>
                    <a:pt x="78965" y="62611"/>
                  </a:cubicBezTo>
                  <a:cubicBezTo>
                    <a:pt x="41246" y="66802"/>
                    <a:pt x="6448" y="40513"/>
                    <a:pt x="225" y="3302"/>
                  </a:cubicBezTo>
                  <a:cubicBezTo>
                    <a:pt x="-283" y="254"/>
                    <a:pt x="-156" y="127"/>
                    <a:pt x="3019" y="127"/>
                  </a:cubicBezTo>
                  <a:cubicBezTo>
                    <a:pt x="25498" y="127"/>
                    <a:pt x="48104" y="127"/>
                    <a:pt x="70710" y="127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7994971" y="6266850"/>
            <a:ext cx="3745868" cy="429644"/>
          </a:xfrm>
          <a:custGeom>
            <a:avLst/>
            <a:gdLst/>
            <a:ahLst/>
            <a:cxnLst/>
            <a:rect l="l" t="t" r="r" b="b"/>
            <a:pathLst>
              <a:path w="3745868" h="429644">
                <a:moveTo>
                  <a:pt x="0" y="0"/>
                </a:moveTo>
                <a:lnTo>
                  <a:pt x="3745868" y="0"/>
                </a:lnTo>
                <a:lnTo>
                  <a:pt x="3745868" y="429644"/>
                </a:lnTo>
                <a:lnTo>
                  <a:pt x="0" y="429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S"/>
          </a:p>
        </p:txBody>
      </p:sp>
      <p:sp>
        <p:nvSpPr>
          <p:cNvPr id="12" name="TextBox 12"/>
          <p:cNvSpPr txBox="1"/>
          <p:nvPr/>
        </p:nvSpPr>
        <p:spPr>
          <a:xfrm>
            <a:off x="1461773" y="2090747"/>
            <a:ext cx="407032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TAR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187" y="73733"/>
            <a:ext cx="2316642" cy="21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RM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IÓ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Ó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G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ER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RAL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6995" y="287093"/>
            <a:ext cx="1448962" cy="195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P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NT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NTE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15085" y="1995497"/>
            <a:ext cx="1067962" cy="22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MOTIVO DE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59865" y="2224097"/>
            <a:ext cx="721681" cy="22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CAMBIO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82995" y="97107"/>
            <a:ext cx="586911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COMO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52512" y="1814522"/>
            <a:ext cx="1193311" cy="452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7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CARGA VIRAL</a:t>
            </a:r>
          </a:p>
          <a:p>
            <a:pPr algn="l">
              <a:lnSpc>
                <a:spcPts val="1800"/>
              </a:lnSpc>
            </a:pPr>
            <a:r>
              <a:rPr lang="en-US" sz="140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43543" y="97107"/>
            <a:ext cx="682752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IDADES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37119" y="2090747"/>
            <a:ext cx="1842021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GENOTIPADO (Sí/No)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81006" y="2090747"/>
            <a:ext cx="1497921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FECHA DE INICIO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44484" y="6361938"/>
            <a:ext cx="2525506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7F7F7F"/>
                </a:solidFill>
                <a:latin typeface="Inter"/>
                <a:ea typeface="Inter"/>
                <a:cs typeface="Inter"/>
                <a:sym typeface="Inter"/>
              </a:rPr>
              <a:t>CASO N: _____ CENTRO: _____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91746" y="1995497"/>
            <a:ext cx="947385" cy="22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FECHA DE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513438" y="2224097"/>
            <a:ext cx="1257843" cy="22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FINALIZACIÓN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31208" y="2033302"/>
            <a:ext cx="1697050" cy="233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6"/>
              </a:lnSpc>
            </a:pPr>
            <a:r>
              <a:rPr lang="en-US" sz="140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 CAMBIO DE TAR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388977" y="2262654"/>
            <a:ext cx="40186" cy="187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2"/>
              </a:lnSpc>
            </a:pPr>
            <a:r>
              <a:rPr lang="en-US" sz="11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226052" y="2262654"/>
            <a:ext cx="1857299" cy="367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6"/>
              </a:lnSpc>
            </a:pPr>
            <a:r>
              <a:rPr lang="en-US" sz="1103" spc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(al menos confirmar si&gt;200 c/mL)**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363211" y="94174"/>
            <a:ext cx="857602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ANALÍTICA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206239" y="277054"/>
            <a:ext cx="1133989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MÁS RECIENTE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288398" y="148019"/>
            <a:ext cx="1017870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GENOTIPADO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679810" y="123006"/>
            <a:ext cx="534895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OTROS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0594848" y="123006"/>
            <a:ext cx="1378829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RECOMENDACIÓN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4806953" y="134007"/>
            <a:ext cx="1381582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COMORBILIDADES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723250" y="130073"/>
            <a:ext cx="937822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TAR PREVIO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412491" y="1134247"/>
            <a:ext cx="2152955" cy="41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TAR</a:t>
            </a:r>
            <a:r>
              <a:rPr lang="en-US" sz="2400" b="1" dirty="0">
                <a:solidFill>
                  <a:srgbClr val="E40046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PREVIOS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067514B8-C721-CFCF-779B-02D11F2650FE}"/>
              </a:ext>
            </a:extLst>
          </p:cNvPr>
          <p:cNvSpPr/>
          <p:nvPr/>
        </p:nvSpPr>
        <p:spPr>
          <a:xfrm>
            <a:off x="533400" y="-69444"/>
            <a:ext cx="1712133" cy="7064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INFORMACIÓN DEL PACIENTE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A173E21-82E0-754F-4B47-8A484AB474D5}"/>
              </a:ext>
            </a:extLst>
          </p:cNvPr>
          <p:cNvSpPr/>
          <p:nvPr/>
        </p:nvSpPr>
        <p:spPr>
          <a:xfrm>
            <a:off x="2362200" y="-69445"/>
            <a:ext cx="1712133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ANALÍTICA MÁS RECIENTE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EB3C99D5-825F-DA3D-4D1B-FBC902070937}"/>
              </a:ext>
            </a:extLst>
          </p:cNvPr>
          <p:cNvSpPr/>
          <p:nvPr/>
        </p:nvSpPr>
        <p:spPr>
          <a:xfrm>
            <a:off x="4191000" y="-85567"/>
            <a:ext cx="1881706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COMORBILIDADES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F97295B0-43D1-867D-6DC8-3B60DEA39C7A}"/>
              </a:ext>
            </a:extLst>
          </p:cNvPr>
          <p:cNvSpPr/>
          <p:nvPr/>
        </p:nvSpPr>
        <p:spPr>
          <a:xfrm>
            <a:off x="6172200" y="-78358"/>
            <a:ext cx="1287439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TAR PREVIO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6AE67476-73AA-04F3-56E7-771643FCA770}"/>
              </a:ext>
            </a:extLst>
          </p:cNvPr>
          <p:cNvSpPr/>
          <p:nvPr/>
        </p:nvSpPr>
        <p:spPr>
          <a:xfrm>
            <a:off x="7543800" y="-80674"/>
            <a:ext cx="1587400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GENOTIPADO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9F5F653D-9DF4-1751-51DA-F44FBE4E6222}"/>
              </a:ext>
            </a:extLst>
          </p:cNvPr>
          <p:cNvSpPr/>
          <p:nvPr/>
        </p:nvSpPr>
        <p:spPr>
          <a:xfrm>
            <a:off x="9296400" y="-69445"/>
            <a:ext cx="950438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OTROS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8E4DBF5E-7EC0-4DB6-1CD2-9ABC858A4E9A}"/>
              </a:ext>
            </a:extLst>
          </p:cNvPr>
          <p:cNvSpPr/>
          <p:nvPr/>
        </p:nvSpPr>
        <p:spPr>
          <a:xfrm>
            <a:off x="10347383" y="-69445"/>
            <a:ext cx="1692217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RECOMENDACIÓN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9239F8B-B3E5-39D0-B8E6-3976AA7EC3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602693"/>
              </p:ext>
            </p:extLst>
          </p:nvPr>
        </p:nvGraphicFramePr>
        <p:xfrm>
          <a:off x="852021" y="1902138"/>
          <a:ext cx="10787112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852">
                  <a:extLst>
                    <a:ext uri="{9D8B030D-6E8A-4147-A177-3AD203B41FA5}">
                      <a16:colId xmlns:a16="http://schemas.microsoft.com/office/drawing/2014/main" val="3761554871"/>
                    </a:ext>
                  </a:extLst>
                </a:gridCol>
                <a:gridCol w="1797852">
                  <a:extLst>
                    <a:ext uri="{9D8B030D-6E8A-4147-A177-3AD203B41FA5}">
                      <a16:colId xmlns:a16="http://schemas.microsoft.com/office/drawing/2014/main" val="4202470806"/>
                    </a:ext>
                  </a:extLst>
                </a:gridCol>
                <a:gridCol w="1797852">
                  <a:extLst>
                    <a:ext uri="{9D8B030D-6E8A-4147-A177-3AD203B41FA5}">
                      <a16:colId xmlns:a16="http://schemas.microsoft.com/office/drawing/2014/main" val="2902551958"/>
                    </a:ext>
                  </a:extLst>
                </a:gridCol>
                <a:gridCol w="1797852">
                  <a:extLst>
                    <a:ext uri="{9D8B030D-6E8A-4147-A177-3AD203B41FA5}">
                      <a16:colId xmlns:a16="http://schemas.microsoft.com/office/drawing/2014/main" val="4280747753"/>
                    </a:ext>
                  </a:extLst>
                </a:gridCol>
                <a:gridCol w="1797852">
                  <a:extLst>
                    <a:ext uri="{9D8B030D-6E8A-4147-A177-3AD203B41FA5}">
                      <a16:colId xmlns:a16="http://schemas.microsoft.com/office/drawing/2014/main" val="1163658887"/>
                    </a:ext>
                  </a:extLst>
                </a:gridCol>
                <a:gridCol w="1797852">
                  <a:extLst>
                    <a:ext uri="{9D8B030D-6E8A-4147-A177-3AD203B41FA5}">
                      <a16:colId xmlns:a16="http://schemas.microsoft.com/office/drawing/2014/main" val="417362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MOTIVO CAMBIO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CARGA VIRAL AL CAMBIO DE TAL </a:t>
                      </a:r>
                      <a:r>
                        <a:rPr lang="en-ES" sz="1200" dirty="0"/>
                        <a:t>(al menos confirmar si &gt;200cp/mL)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GENOTIPADO (SÍ/NO)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FECHA DE INCIO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ES" dirty="0"/>
                        <a:t>FECHA DE FINALIZACIÓN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6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99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640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92979" y="1098785"/>
            <a:ext cx="719719" cy="718195"/>
            <a:chOff x="0" y="0"/>
            <a:chExt cx="719722" cy="718198"/>
          </a:xfrm>
          <a:noFill/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592709" cy="591185"/>
            </a:xfrm>
            <a:custGeom>
              <a:avLst/>
              <a:gdLst/>
              <a:ahLst/>
              <a:cxnLst/>
              <a:rect l="l" t="t" r="r" b="b"/>
              <a:pathLst>
                <a:path w="592709" h="591185">
                  <a:moveTo>
                    <a:pt x="266192" y="0"/>
                  </a:moveTo>
                  <a:cubicBezTo>
                    <a:pt x="116713" y="15113"/>
                    <a:pt x="0" y="141097"/>
                    <a:pt x="0" y="294640"/>
                  </a:cubicBezTo>
                  <a:cubicBezTo>
                    <a:pt x="0" y="458343"/>
                    <a:pt x="132588" y="591185"/>
                    <a:pt x="296418" y="591185"/>
                  </a:cubicBezTo>
                  <a:cubicBezTo>
                    <a:pt x="460248" y="591185"/>
                    <a:pt x="592709" y="458343"/>
                    <a:pt x="592709" y="294640"/>
                  </a:cubicBezTo>
                  <a:cubicBezTo>
                    <a:pt x="592709" y="141097"/>
                    <a:pt x="475996" y="14986"/>
                    <a:pt x="326517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204225" y="184103"/>
              <a:ext cx="341678" cy="341859"/>
            </a:xfrm>
            <a:custGeom>
              <a:avLst/>
              <a:gdLst/>
              <a:ahLst/>
              <a:cxnLst/>
              <a:rect l="l" t="t" r="r" b="b"/>
              <a:pathLst>
                <a:path w="341678" h="341859">
                  <a:moveTo>
                    <a:pt x="217669" y="191817"/>
                  </a:moveTo>
                  <a:cubicBezTo>
                    <a:pt x="217923" y="190547"/>
                    <a:pt x="216907" y="189785"/>
                    <a:pt x="216399" y="189023"/>
                  </a:cubicBezTo>
                  <a:cubicBezTo>
                    <a:pt x="195063" y="167687"/>
                    <a:pt x="173854" y="146478"/>
                    <a:pt x="152518" y="125142"/>
                  </a:cubicBezTo>
                  <a:cubicBezTo>
                    <a:pt x="151248" y="123999"/>
                    <a:pt x="150105" y="123618"/>
                    <a:pt x="148327" y="124380"/>
                  </a:cubicBezTo>
                  <a:cubicBezTo>
                    <a:pt x="137659" y="129460"/>
                    <a:pt x="129658" y="137334"/>
                    <a:pt x="124451" y="147875"/>
                  </a:cubicBezTo>
                  <a:cubicBezTo>
                    <a:pt x="123435" y="149526"/>
                    <a:pt x="123816" y="150923"/>
                    <a:pt x="125213" y="152193"/>
                  </a:cubicBezTo>
                  <a:cubicBezTo>
                    <a:pt x="146676" y="173529"/>
                    <a:pt x="168012" y="194992"/>
                    <a:pt x="189221" y="216201"/>
                  </a:cubicBezTo>
                  <a:cubicBezTo>
                    <a:pt x="190491" y="217471"/>
                    <a:pt x="191634" y="217852"/>
                    <a:pt x="193412" y="217217"/>
                  </a:cubicBezTo>
                  <a:cubicBezTo>
                    <a:pt x="204080" y="212137"/>
                    <a:pt x="211827" y="204009"/>
                    <a:pt x="217161" y="193468"/>
                  </a:cubicBezTo>
                  <a:cubicBezTo>
                    <a:pt x="217542" y="192706"/>
                    <a:pt x="217669" y="192198"/>
                    <a:pt x="217669" y="191817"/>
                  </a:cubicBezTo>
                  <a:close/>
                  <a:moveTo>
                    <a:pt x="252848" y="69516"/>
                  </a:moveTo>
                  <a:cubicBezTo>
                    <a:pt x="251578" y="75104"/>
                    <a:pt x="247768" y="78787"/>
                    <a:pt x="241799" y="79549"/>
                  </a:cubicBezTo>
                  <a:cubicBezTo>
                    <a:pt x="236465" y="80184"/>
                    <a:pt x="232020" y="78406"/>
                    <a:pt x="228845" y="73961"/>
                  </a:cubicBezTo>
                  <a:cubicBezTo>
                    <a:pt x="227321" y="72056"/>
                    <a:pt x="226432" y="70151"/>
                    <a:pt x="226432" y="67738"/>
                  </a:cubicBezTo>
                  <a:cubicBezTo>
                    <a:pt x="226432" y="50466"/>
                    <a:pt x="227194" y="33321"/>
                    <a:pt x="235068" y="17065"/>
                  </a:cubicBezTo>
                  <a:cubicBezTo>
                    <a:pt x="237354" y="12366"/>
                    <a:pt x="240656" y="8048"/>
                    <a:pt x="244339" y="4238"/>
                  </a:cubicBezTo>
                  <a:cubicBezTo>
                    <a:pt x="249673" y="-1096"/>
                    <a:pt x="257547" y="-1350"/>
                    <a:pt x="262881" y="3222"/>
                  </a:cubicBezTo>
                  <a:cubicBezTo>
                    <a:pt x="268723" y="8175"/>
                    <a:pt x="269485" y="15795"/>
                    <a:pt x="264532" y="21891"/>
                  </a:cubicBezTo>
                  <a:cubicBezTo>
                    <a:pt x="262119" y="24939"/>
                    <a:pt x="259579" y="27860"/>
                    <a:pt x="258182" y="31543"/>
                  </a:cubicBezTo>
                  <a:cubicBezTo>
                    <a:pt x="257420" y="33448"/>
                    <a:pt x="257420" y="34591"/>
                    <a:pt x="258944" y="36115"/>
                  </a:cubicBezTo>
                  <a:cubicBezTo>
                    <a:pt x="274438" y="51609"/>
                    <a:pt x="289805" y="66976"/>
                    <a:pt x="305299" y="82470"/>
                  </a:cubicBezTo>
                  <a:cubicBezTo>
                    <a:pt x="306950" y="84121"/>
                    <a:pt x="308474" y="84375"/>
                    <a:pt x="310760" y="83359"/>
                  </a:cubicBezTo>
                  <a:cubicBezTo>
                    <a:pt x="313935" y="81835"/>
                    <a:pt x="316729" y="79422"/>
                    <a:pt x="319777" y="77136"/>
                  </a:cubicBezTo>
                  <a:cubicBezTo>
                    <a:pt x="327651" y="70913"/>
                    <a:pt x="338954" y="74469"/>
                    <a:pt x="341240" y="84121"/>
                  </a:cubicBezTo>
                  <a:cubicBezTo>
                    <a:pt x="342510" y="89455"/>
                    <a:pt x="340986" y="93900"/>
                    <a:pt x="337049" y="97710"/>
                  </a:cubicBezTo>
                  <a:cubicBezTo>
                    <a:pt x="328032" y="106727"/>
                    <a:pt x="316729" y="111045"/>
                    <a:pt x="304410" y="112950"/>
                  </a:cubicBezTo>
                  <a:cubicBezTo>
                    <a:pt x="284471" y="116125"/>
                    <a:pt x="264278" y="115744"/>
                    <a:pt x="243958" y="115363"/>
                  </a:cubicBezTo>
                  <a:cubicBezTo>
                    <a:pt x="223638" y="114982"/>
                    <a:pt x="203445" y="114220"/>
                    <a:pt x="183125" y="115871"/>
                  </a:cubicBezTo>
                  <a:cubicBezTo>
                    <a:pt x="182871" y="115871"/>
                    <a:pt x="182744" y="115871"/>
                    <a:pt x="183125" y="115871"/>
                  </a:cubicBezTo>
                  <a:cubicBezTo>
                    <a:pt x="197222" y="129968"/>
                    <a:pt x="211573" y="144319"/>
                    <a:pt x="225924" y="158670"/>
                  </a:cubicBezTo>
                  <a:cubicBezTo>
                    <a:pt x="226178" y="155622"/>
                    <a:pt x="226559" y="152066"/>
                    <a:pt x="226559" y="148510"/>
                  </a:cubicBezTo>
                  <a:cubicBezTo>
                    <a:pt x="226940" y="143938"/>
                    <a:pt x="226559" y="139493"/>
                    <a:pt x="227321" y="135175"/>
                  </a:cubicBezTo>
                  <a:cubicBezTo>
                    <a:pt x="228464" y="128571"/>
                    <a:pt x="234433" y="123872"/>
                    <a:pt x="241037" y="124253"/>
                  </a:cubicBezTo>
                  <a:cubicBezTo>
                    <a:pt x="247641" y="124507"/>
                    <a:pt x="253483" y="129714"/>
                    <a:pt x="253610" y="136318"/>
                  </a:cubicBezTo>
                  <a:cubicBezTo>
                    <a:pt x="253610" y="161337"/>
                    <a:pt x="250562" y="186102"/>
                    <a:pt x="239259" y="208835"/>
                  </a:cubicBezTo>
                  <a:cubicBezTo>
                    <a:pt x="229226" y="228647"/>
                    <a:pt x="212462" y="240331"/>
                    <a:pt x="192015" y="247062"/>
                  </a:cubicBezTo>
                  <a:cubicBezTo>
                    <a:pt x="178426" y="251634"/>
                    <a:pt x="164456" y="253412"/>
                    <a:pt x="150359" y="253666"/>
                  </a:cubicBezTo>
                  <a:cubicBezTo>
                    <a:pt x="131309" y="253793"/>
                    <a:pt x="112259" y="253793"/>
                    <a:pt x="93336" y="253539"/>
                  </a:cubicBezTo>
                  <a:cubicBezTo>
                    <a:pt x="86605" y="253412"/>
                    <a:pt x="79747" y="253158"/>
                    <a:pt x="73016" y="253158"/>
                  </a:cubicBezTo>
                  <a:cubicBezTo>
                    <a:pt x="72127" y="253158"/>
                    <a:pt x="70984" y="252777"/>
                    <a:pt x="69587" y="253920"/>
                  </a:cubicBezTo>
                  <a:cubicBezTo>
                    <a:pt x="74286" y="258619"/>
                    <a:pt x="79239" y="263572"/>
                    <a:pt x="83938" y="268271"/>
                  </a:cubicBezTo>
                  <a:cubicBezTo>
                    <a:pt x="85208" y="269541"/>
                    <a:pt x="86605" y="271827"/>
                    <a:pt x="88129" y="271827"/>
                  </a:cubicBezTo>
                  <a:cubicBezTo>
                    <a:pt x="90161" y="271954"/>
                    <a:pt x="89780" y="269033"/>
                    <a:pt x="90923" y="267509"/>
                  </a:cubicBezTo>
                  <a:cubicBezTo>
                    <a:pt x="93971" y="263318"/>
                    <a:pt x="99432" y="261286"/>
                    <a:pt x="105020" y="262556"/>
                  </a:cubicBezTo>
                  <a:cubicBezTo>
                    <a:pt x="110989" y="264080"/>
                    <a:pt x="115561" y="268398"/>
                    <a:pt x="115561" y="274621"/>
                  </a:cubicBezTo>
                  <a:cubicBezTo>
                    <a:pt x="115180" y="294052"/>
                    <a:pt x="113656" y="313229"/>
                    <a:pt x="102988" y="330374"/>
                  </a:cubicBezTo>
                  <a:cubicBezTo>
                    <a:pt x="101337" y="333041"/>
                    <a:pt x="99432" y="335454"/>
                    <a:pt x="97146" y="337740"/>
                  </a:cubicBezTo>
                  <a:cubicBezTo>
                    <a:pt x="92193" y="342820"/>
                    <a:pt x="84192" y="343201"/>
                    <a:pt x="79112" y="338883"/>
                  </a:cubicBezTo>
                  <a:cubicBezTo>
                    <a:pt x="73270" y="333930"/>
                    <a:pt x="72381" y="326310"/>
                    <a:pt x="76826" y="320468"/>
                  </a:cubicBezTo>
                  <a:cubicBezTo>
                    <a:pt x="79239" y="317039"/>
                    <a:pt x="82160" y="313864"/>
                    <a:pt x="83557" y="309927"/>
                  </a:cubicBezTo>
                  <a:cubicBezTo>
                    <a:pt x="84446" y="308022"/>
                    <a:pt x="84319" y="306752"/>
                    <a:pt x="82795" y="305228"/>
                  </a:cubicBezTo>
                  <a:cubicBezTo>
                    <a:pt x="67301" y="289988"/>
                    <a:pt x="51934" y="274494"/>
                    <a:pt x="36440" y="259127"/>
                  </a:cubicBezTo>
                  <a:cubicBezTo>
                    <a:pt x="34789" y="257222"/>
                    <a:pt x="33011" y="257095"/>
                    <a:pt x="30979" y="258238"/>
                  </a:cubicBezTo>
                  <a:cubicBezTo>
                    <a:pt x="28185" y="259762"/>
                    <a:pt x="25645" y="261667"/>
                    <a:pt x="23486" y="263699"/>
                  </a:cubicBezTo>
                  <a:cubicBezTo>
                    <a:pt x="16882" y="269541"/>
                    <a:pt x="8754" y="269541"/>
                    <a:pt x="3293" y="263318"/>
                  </a:cubicBezTo>
                  <a:cubicBezTo>
                    <a:pt x="-1787" y="257603"/>
                    <a:pt x="-898" y="249602"/>
                    <a:pt x="5325" y="243506"/>
                  </a:cubicBezTo>
                  <a:cubicBezTo>
                    <a:pt x="16120" y="233092"/>
                    <a:pt x="29201" y="228774"/>
                    <a:pt x="43552" y="227631"/>
                  </a:cubicBezTo>
                  <a:cubicBezTo>
                    <a:pt x="59808" y="226361"/>
                    <a:pt x="75937" y="225980"/>
                    <a:pt x="92193" y="226488"/>
                  </a:cubicBezTo>
                  <a:cubicBezTo>
                    <a:pt x="110989" y="226996"/>
                    <a:pt x="129658" y="226869"/>
                    <a:pt x="148454" y="226869"/>
                  </a:cubicBezTo>
                  <a:cubicBezTo>
                    <a:pt x="152264" y="226869"/>
                    <a:pt x="156074" y="226361"/>
                    <a:pt x="158995" y="226107"/>
                  </a:cubicBezTo>
                  <a:cubicBezTo>
                    <a:pt x="144644" y="211756"/>
                    <a:pt x="130166" y="197278"/>
                    <a:pt x="115815" y="182800"/>
                  </a:cubicBezTo>
                  <a:cubicBezTo>
                    <a:pt x="115688" y="184832"/>
                    <a:pt x="115053" y="187753"/>
                    <a:pt x="115053" y="190674"/>
                  </a:cubicBezTo>
                  <a:cubicBezTo>
                    <a:pt x="114926" y="193849"/>
                    <a:pt x="114926" y="197024"/>
                    <a:pt x="114291" y="200326"/>
                  </a:cubicBezTo>
                  <a:cubicBezTo>
                    <a:pt x="112767" y="206676"/>
                    <a:pt x="106925" y="211121"/>
                    <a:pt x="99940" y="210740"/>
                  </a:cubicBezTo>
                  <a:cubicBezTo>
                    <a:pt x="93717" y="210359"/>
                    <a:pt x="87875" y="205279"/>
                    <a:pt x="87875" y="199183"/>
                  </a:cubicBezTo>
                  <a:cubicBezTo>
                    <a:pt x="88002" y="173783"/>
                    <a:pt x="91431" y="148891"/>
                    <a:pt x="105782" y="126793"/>
                  </a:cubicBezTo>
                  <a:cubicBezTo>
                    <a:pt x="116196" y="110537"/>
                    <a:pt x="131563" y="100631"/>
                    <a:pt x="149851" y="94789"/>
                  </a:cubicBezTo>
                  <a:cubicBezTo>
                    <a:pt x="166615" y="89328"/>
                    <a:pt x="184141" y="88058"/>
                    <a:pt x="201794" y="88185"/>
                  </a:cubicBezTo>
                  <a:cubicBezTo>
                    <a:pt x="223638" y="88185"/>
                    <a:pt x="245736" y="88312"/>
                    <a:pt x="267707" y="88312"/>
                  </a:cubicBezTo>
                  <a:cubicBezTo>
                    <a:pt x="268850" y="88312"/>
                    <a:pt x="270374" y="88693"/>
                    <a:pt x="271136" y="88185"/>
                  </a:cubicBezTo>
                  <a:cubicBezTo>
                    <a:pt x="265167" y="82216"/>
                    <a:pt x="259071" y="75993"/>
                    <a:pt x="252848" y="69643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</p:grpSp>
      <p:sp>
        <p:nvSpPr>
          <p:cNvPr id="6" name="Freeform 6"/>
          <p:cNvSpPr/>
          <p:nvPr/>
        </p:nvSpPr>
        <p:spPr>
          <a:xfrm>
            <a:off x="7994971" y="6266850"/>
            <a:ext cx="3745868" cy="429644"/>
          </a:xfrm>
          <a:custGeom>
            <a:avLst/>
            <a:gdLst/>
            <a:ahLst/>
            <a:cxnLst/>
            <a:rect l="l" t="t" r="r" b="b"/>
            <a:pathLst>
              <a:path w="3745868" h="429644">
                <a:moveTo>
                  <a:pt x="0" y="0"/>
                </a:moveTo>
                <a:lnTo>
                  <a:pt x="3745868" y="0"/>
                </a:lnTo>
                <a:lnTo>
                  <a:pt x="3745868" y="429644"/>
                </a:lnTo>
                <a:lnTo>
                  <a:pt x="0" y="429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S">
              <a:solidFill>
                <a:schemeClr val="accent1"/>
              </a:solidFill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8884225" y="1195768"/>
            <a:ext cx="2897000" cy="630174"/>
          </a:xfrm>
          <a:custGeom>
            <a:avLst/>
            <a:gdLst/>
            <a:ahLst/>
            <a:cxnLst/>
            <a:rect l="l" t="t" r="r" b="b"/>
            <a:pathLst>
              <a:path w="2897000" h="630174">
                <a:moveTo>
                  <a:pt x="0" y="0"/>
                </a:moveTo>
                <a:lnTo>
                  <a:pt x="2897000" y="0"/>
                </a:lnTo>
                <a:lnTo>
                  <a:pt x="2897000" y="630174"/>
                </a:lnTo>
                <a:lnTo>
                  <a:pt x="0" y="6301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S"/>
          </a:p>
        </p:txBody>
      </p:sp>
      <p:sp>
        <p:nvSpPr>
          <p:cNvPr id="10" name="TextBox 10"/>
          <p:cNvSpPr txBox="1"/>
          <p:nvPr/>
        </p:nvSpPr>
        <p:spPr>
          <a:xfrm>
            <a:off x="888187" y="73733"/>
            <a:ext cx="2316642" cy="21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RM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IÓ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Ó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G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ER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RAL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6995" y="287093"/>
            <a:ext cx="1448962" cy="195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P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NT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82995" y="97107"/>
            <a:ext cx="586911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COMO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43543" y="97107"/>
            <a:ext cx="682752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IDADES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44484" y="6361938"/>
            <a:ext cx="2525506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7F7F7F"/>
                </a:solidFill>
                <a:latin typeface="Inter"/>
                <a:ea typeface="Inter"/>
                <a:cs typeface="Inter"/>
                <a:sym typeface="Inter"/>
              </a:rPr>
              <a:t>CASO N: _____ CENTRO: _____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63211" y="94174"/>
            <a:ext cx="857602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ANALÍTICA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06239" y="277054"/>
            <a:ext cx="1133989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MÁS RECIENTE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73158" y="148019"/>
            <a:ext cx="1049274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GENOTIPADO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79810" y="123006"/>
            <a:ext cx="534895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OTROS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94848" y="123006"/>
            <a:ext cx="1378829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RECOMENDACIÓN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06953" y="134007"/>
            <a:ext cx="1381582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COMORBILIDADES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740014" y="130073"/>
            <a:ext cx="904808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TAR PREVIO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44114" y="1318860"/>
            <a:ext cx="2097843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2402" b="1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GENOTIPADO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93862" y="1348769"/>
            <a:ext cx="1404014" cy="281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>
                <a:solidFill>
                  <a:srgbClr val="7F7F7F"/>
                </a:solidFill>
                <a:latin typeface="Inter"/>
                <a:ea typeface="Inter"/>
                <a:cs typeface="Inter"/>
                <a:sym typeface="Inter"/>
              </a:rPr>
              <a:t>04 / 01 / 2018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DB55FE52-E086-7D50-37DD-2038F2933144}"/>
              </a:ext>
            </a:extLst>
          </p:cNvPr>
          <p:cNvSpPr/>
          <p:nvPr/>
        </p:nvSpPr>
        <p:spPr>
          <a:xfrm>
            <a:off x="533400" y="-69444"/>
            <a:ext cx="1712133" cy="7064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INFORMACIÓN DEL PACIENTE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5675770-DCD3-6335-8B19-F296AB06D5B5}"/>
              </a:ext>
            </a:extLst>
          </p:cNvPr>
          <p:cNvSpPr/>
          <p:nvPr/>
        </p:nvSpPr>
        <p:spPr>
          <a:xfrm>
            <a:off x="2362200" y="-69445"/>
            <a:ext cx="1712133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ANALÍTICA MÁS RECIENTE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93512B3-0128-16F2-A181-1C726B891F08}"/>
              </a:ext>
            </a:extLst>
          </p:cNvPr>
          <p:cNvSpPr/>
          <p:nvPr/>
        </p:nvSpPr>
        <p:spPr>
          <a:xfrm>
            <a:off x="4191000" y="-85567"/>
            <a:ext cx="1881706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COMORBILIDADES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9FD3E81-886F-3B33-0789-4C2A75D57FFA}"/>
              </a:ext>
            </a:extLst>
          </p:cNvPr>
          <p:cNvSpPr/>
          <p:nvPr/>
        </p:nvSpPr>
        <p:spPr>
          <a:xfrm>
            <a:off x="6172200" y="-78358"/>
            <a:ext cx="1287439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TAR PREVIO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18D2A1E3-AD28-80A6-CEFC-090C243185A4}"/>
              </a:ext>
            </a:extLst>
          </p:cNvPr>
          <p:cNvSpPr/>
          <p:nvPr/>
        </p:nvSpPr>
        <p:spPr>
          <a:xfrm>
            <a:off x="7543800" y="-80674"/>
            <a:ext cx="1587400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GENOTIPADO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B2F334F5-7166-25FA-3993-02F2920BB7BE}"/>
              </a:ext>
            </a:extLst>
          </p:cNvPr>
          <p:cNvSpPr/>
          <p:nvPr/>
        </p:nvSpPr>
        <p:spPr>
          <a:xfrm>
            <a:off x="9296400" y="-69445"/>
            <a:ext cx="950438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OTROS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10FB14E-6923-C5E0-5D64-3A448C85DD6C}"/>
              </a:ext>
            </a:extLst>
          </p:cNvPr>
          <p:cNvSpPr/>
          <p:nvPr/>
        </p:nvSpPr>
        <p:spPr>
          <a:xfrm>
            <a:off x="10347383" y="-69445"/>
            <a:ext cx="1692217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RECOMENDACIÓN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1310303-7E4D-61EB-A278-84577F001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662029"/>
              </p:ext>
            </p:extLst>
          </p:nvPr>
        </p:nvGraphicFramePr>
        <p:xfrm>
          <a:off x="1523112" y="2652939"/>
          <a:ext cx="8127999" cy="2595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9125443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3671062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99664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ES" dirty="0"/>
                        <a:t>MAYORES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ES" dirty="0"/>
                        <a:t>ACCESORIAS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8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ES" dirty="0"/>
                        <a:t>PROTEASA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27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ES" dirty="0"/>
                        <a:t>NTRI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15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ES" dirty="0"/>
                        <a:t>NNTRI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36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ES" dirty="0"/>
                        <a:t>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68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ES" dirty="0"/>
                        <a:t>TROPISMO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2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ES" dirty="0"/>
                        <a:t>SUBTIPO VIH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7095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592979" y="1122416"/>
            <a:ext cx="719719" cy="718195"/>
            <a:chOff x="0" y="0"/>
            <a:chExt cx="719722" cy="718198"/>
          </a:xfrm>
          <a:noFill/>
        </p:grpSpPr>
        <p:sp>
          <p:nvSpPr>
            <p:cNvPr id="4" name="Freeform 4"/>
            <p:cNvSpPr/>
            <p:nvPr/>
          </p:nvSpPr>
          <p:spPr>
            <a:xfrm>
              <a:off x="63500" y="63500"/>
              <a:ext cx="592709" cy="591185"/>
            </a:xfrm>
            <a:custGeom>
              <a:avLst/>
              <a:gdLst/>
              <a:ahLst/>
              <a:cxnLst/>
              <a:rect l="l" t="t" r="r" b="b"/>
              <a:pathLst>
                <a:path w="592709" h="591185">
                  <a:moveTo>
                    <a:pt x="266192" y="0"/>
                  </a:moveTo>
                  <a:cubicBezTo>
                    <a:pt x="116713" y="15113"/>
                    <a:pt x="0" y="141097"/>
                    <a:pt x="0" y="294640"/>
                  </a:cubicBezTo>
                  <a:cubicBezTo>
                    <a:pt x="0" y="458343"/>
                    <a:pt x="132588" y="591185"/>
                    <a:pt x="296418" y="591185"/>
                  </a:cubicBezTo>
                  <a:cubicBezTo>
                    <a:pt x="460248" y="591185"/>
                    <a:pt x="592582" y="458470"/>
                    <a:pt x="592709" y="294894"/>
                  </a:cubicBezTo>
                  <a:lnTo>
                    <a:pt x="592709" y="294640"/>
                  </a:lnTo>
                  <a:lnTo>
                    <a:pt x="592709" y="294640"/>
                  </a:lnTo>
                  <a:cubicBezTo>
                    <a:pt x="592709" y="141097"/>
                    <a:pt x="475996" y="15113"/>
                    <a:pt x="326517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46888" y="188976"/>
              <a:ext cx="234442" cy="329565"/>
            </a:xfrm>
            <a:custGeom>
              <a:avLst/>
              <a:gdLst/>
              <a:ahLst/>
              <a:cxnLst/>
              <a:rect l="l" t="t" r="r" b="b"/>
              <a:pathLst>
                <a:path w="234442" h="329565">
                  <a:moveTo>
                    <a:pt x="163449" y="269748"/>
                  </a:moveTo>
                  <a:cubicBezTo>
                    <a:pt x="170942" y="269748"/>
                    <a:pt x="178562" y="269875"/>
                    <a:pt x="186055" y="269748"/>
                  </a:cubicBezTo>
                  <a:cubicBezTo>
                    <a:pt x="193421" y="269621"/>
                    <a:pt x="198501" y="264668"/>
                    <a:pt x="198501" y="258318"/>
                  </a:cubicBezTo>
                  <a:cubicBezTo>
                    <a:pt x="198501" y="252095"/>
                    <a:pt x="193421" y="247142"/>
                    <a:pt x="186436" y="247142"/>
                  </a:cubicBezTo>
                  <a:cubicBezTo>
                    <a:pt x="171323" y="247015"/>
                    <a:pt x="156337" y="247015"/>
                    <a:pt x="141224" y="247142"/>
                  </a:cubicBezTo>
                  <a:cubicBezTo>
                    <a:pt x="136271" y="247142"/>
                    <a:pt x="132207" y="249428"/>
                    <a:pt x="130175" y="254254"/>
                  </a:cubicBezTo>
                  <a:cubicBezTo>
                    <a:pt x="127127" y="262001"/>
                    <a:pt x="132588" y="269494"/>
                    <a:pt x="141859" y="269748"/>
                  </a:cubicBezTo>
                  <a:cubicBezTo>
                    <a:pt x="148971" y="269875"/>
                    <a:pt x="156337" y="269748"/>
                    <a:pt x="163576" y="269748"/>
                  </a:cubicBezTo>
                  <a:close/>
                  <a:moveTo>
                    <a:pt x="81661" y="82677"/>
                  </a:moveTo>
                  <a:cubicBezTo>
                    <a:pt x="92329" y="82677"/>
                    <a:pt x="103124" y="82677"/>
                    <a:pt x="113919" y="82677"/>
                  </a:cubicBezTo>
                  <a:cubicBezTo>
                    <a:pt x="116205" y="82677"/>
                    <a:pt x="118491" y="82423"/>
                    <a:pt x="120523" y="81915"/>
                  </a:cubicBezTo>
                  <a:cubicBezTo>
                    <a:pt x="126365" y="80010"/>
                    <a:pt x="129540" y="73787"/>
                    <a:pt x="127635" y="67945"/>
                  </a:cubicBezTo>
                  <a:cubicBezTo>
                    <a:pt x="125984" y="62611"/>
                    <a:pt x="121666" y="59817"/>
                    <a:pt x="114681" y="59817"/>
                  </a:cubicBezTo>
                  <a:cubicBezTo>
                    <a:pt x="97663" y="59817"/>
                    <a:pt x="80772" y="59817"/>
                    <a:pt x="63754" y="59817"/>
                  </a:cubicBezTo>
                  <a:cubicBezTo>
                    <a:pt x="58293" y="59817"/>
                    <a:pt x="52959" y="59563"/>
                    <a:pt x="47752" y="59944"/>
                  </a:cubicBezTo>
                  <a:cubicBezTo>
                    <a:pt x="39116" y="60325"/>
                    <a:pt x="34036" y="67056"/>
                    <a:pt x="36449" y="74676"/>
                  </a:cubicBezTo>
                  <a:cubicBezTo>
                    <a:pt x="37973" y="79756"/>
                    <a:pt x="42291" y="82550"/>
                    <a:pt x="48895" y="82550"/>
                  </a:cubicBezTo>
                  <a:cubicBezTo>
                    <a:pt x="59817" y="82550"/>
                    <a:pt x="70739" y="82550"/>
                    <a:pt x="81661" y="82550"/>
                  </a:cubicBezTo>
                  <a:close/>
                  <a:moveTo>
                    <a:pt x="116713" y="223012"/>
                  </a:moveTo>
                  <a:cubicBezTo>
                    <a:pt x="138938" y="223012"/>
                    <a:pt x="161417" y="223012"/>
                    <a:pt x="183642" y="223012"/>
                  </a:cubicBezTo>
                  <a:cubicBezTo>
                    <a:pt x="186055" y="223012"/>
                    <a:pt x="188341" y="222885"/>
                    <a:pt x="190627" y="222123"/>
                  </a:cubicBezTo>
                  <a:cubicBezTo>
                    <a:pt x="195326" y="220853"/>
                    <a:pt x="198501" y="216281"/>
                    <a:pt x="198501" y="211709"/>
                  </a:cubicBezTo>
                  <a:cubicBezTo>
                    <a:pt x="198501" y="207010"/>
                    <a:pt x="195326" y="202438"/>
                    <a:pt x="190627" y="200914"/>
                  </a:cubicBezTo>
                  <a:cubicBezTo>
                    <a:pt x="188341" y="200152"/>
                    <a:pt x="185928" y="200152"/>
                    <a:pt x="183515" y="200152"/>
                  </a:cubicBezTo>
                  <a:cubicBezTo>
                    <a:pt x="139192" y="200152"/>
                    <a:pt x="95123" y="200152"/>
                    <a:pt x="51054" y="200152"/>
                  </a:cubicBezTo>
                  <a:cubicBezTo>
                    <a:pt x="48387" y="200152"/>
                    <a:pt x="45720" y="200152"/>
                    <a:pt x="43307" y="201168"/>
                  </a:cubicBezTo>
                  <a:cubicBezTo>
                    <a:pt x="38989" y="202692"/>
                    <a:pt x="35814" y="207010"/>
                    <a:pt x="35814" y="211582"/>
                  </a:cubicBezTo>
                  <a:cubicBezTo>
                    <a:pt x="35814" y="216154"/>
                    <a:pt x="38989" y="220599"/>
                    <a:pt x="43307" y="222123"/>
                  </a:cubicBezTo>
                  <a:cubicBezTo>
                    <a:pt x="45593" y="222885"/>
                    <a:pt x="48006" y="223012"/>
                    <a:pt x="50419" y="223012"/>
                  </a:cubicBezTo>
                  <a:cubicBezTo>
                    <a:pt x="72517" y="223012"/>
                    <a:pt x="94742" y="223012"/>
                    <a:pt x="116713" y="223012"/>
                  </a:cubicBezTo>
                  <a:close/>
                  <a:moveTo>
                    <a:pt x="116967" y="176276"/>
                  </a:moveTo>
                  <a:cubicBezTo>
                    <a:pt x="139192" y="176276"/>
                    <a:pt x="161417" y="176276"/>
                    <a:pt x="183642" y="176276"/>
                  </a:cubicBezTo>
                  <a:cubicBezTo>
                    <a:pt x="186055" y="176276"/>
                    <a:pt x="188595" y="176022"/>
                    <a:pt x="191008" y="175260"/>
                  </a:cubicBezTo>
                  <a:cubicBezTo>
                    <a:pt x="196596" y="173228"/>
                    <a:pt x="199644" y="167132"/>
                    <a:pt x="197739" y="161544"/>
                  </a:cubicBezTo>
                  <a:cubicBezTo>
                    <a:pt x="196215" y="156210"/>
                    <a:pt x="191897" y="153416"/>
                    <a:pt x="185293" y="153416"/>
                  </a:cubicBezTo>
                  <a:cubicBezTo>
                    <a:pt x="139700" y="153416"/>
                    <a:pt x="94234" y="153416"/>
                    <a:pt x="48641" y="153416"/>
                  </a:cubicBezTo>
                  <a:cubicBezTo>
                    <a:pt x="46736" y="153416"/>
                    <a:pt x="44831" y="153797"/>
                    <a:pt x="43180" y="154305"/>
                  </a:cubicBezTo>
                  <a:cubicBezTo>
                    <a:pt x="37338" y="156210"/>
                    <a:pt x="34290" y="162560"/>
                    <a:pt x="36449" y="168402"/>
                  </a:cubicBezTo>
                  <a:cubicBezTo>
                    <a:pt x="38100" y="173482"/>
                    <a:pt x="42672" y="176149"/>
                    <a:pt x="49657" y="176149"/>
                  </a:cubicBezTo>
                  <a:cubicBezTo>
                    <a:pt x="72136" y="176149"/>
                    <a:pt x="94488" y="176149"/>
                    <a:pt x="116967" y="176149"/>
                  </a:cubicBezTo>
                  <a:close/>
                  <a:moveTo>
                    <a:pt x="117094" y="106553"/>
                  </a:moveTo>
                  <a:cubicBezTo>
                    <a:pt x="95377" y="106553"/>
                    <a:pt x="73787" y="106553"/>
                    <a:pt x="52070" y="106553"/>
                  </a:cubicBezTo>
                  <a:cubicBezTo>
                    <a:pt x="49657" y="106553"/>
                    <a:pt x="47117" y="106553"/>
                    <a:pt x="44704" y="107061"/>
                  </a:cubicBezTo>
                  <a:cubicBezTo>
                    <a:pt x="39243" y="108585"/>
                    <a:pt x="35687" y="112903"/>
                    <a:pt x="35687" y="117983"/>
                  </a:cubicBezTo>
                  <a:cubicBezTo>
                    <a:pt x="35687" y="123063"/>
                    <a:pt x="39243" y="127381"/>
                    <a:pt x="44704" y="128778"/>
                  </a:cubicBezTo>
                  <a:cubicBezTo>
                    <a:pt x="46355" y="129159"/>
                    <a:pt x="48260" y="129286"/>
                    <a:pt x="50038" y="129286"/>
                  </a:cubicBezTo>
                  <a:cubicBezTo>
                    <a:pt x="94742" y="129540"/>
                    <a:pt x="139319" y="129286"/>
                    <a:pt x="184023" y="129540"/>
                  </a:cubicBezTo>
                  <a:cubicBezTo>
                    <a:pt x="186436" y="129540"/>
                    <a:pt x="188722" y="129159"/>
                    <a:pt x="191008" y="128397"/>
                  </a:cubicBezTo>
                  <a:cubicBezTo>
                    <a:pt x="195326" y="126873"/>
                    <a:pt x="198501" y="122555"/>
                    <a:pt x="198501" y="117983"/>
                  </a:cubicBezTo>
                  <a:cubicBezTo>
                    <a:pt x="198501" y="113411"/>
                    <a:pt x="195326" y="109093"/>
                    <a:pt x="191008" y="107696"/>
                  </a:cubicBezTo>
                  <a:cubicBezTo>
                    <a:pt x="188722" y="106680"/>
                    <a:pt x="186309" y="106553"/>
                    <a:pt x="183896" y="106553"/>
                  </a:cubicBezTo>
                  <a:cubicBezTo>
                    <a:pt x="161671" y="106680"/>
                    <a:pt x="139446" y="106553"/>
                    <a:pt x="117221" y="106553"/>
                  </a:cubicBezTo>
                  <a:close/>
                  <a:moveTo>
                    <a:pt x="234315" y="165100"/>
                  </a:moveTo>
                  <a:cubicBezTo>
                    <a:pt x="234315" y="215011"/>
                    <a:pt x="234315" y="264922"/>
                    <a:pt x="234315" y="314833"/>
                  </a:cubicBezTo>
                  <a:cubicBezTo>
                    <a:pt x="234315" y="325374"/>
                    <a:pt x="230124" y="329565"/>
                    <a:pt x="219837" y="329565"/>
                  </a:cubicBezTo>
                  <a:cubicBezTo>
                    <a:pt x="151257" y="329565"/>
                    <a:pt x="82677" y="329565"/>
                    <a:pt x="14097" y="329565"/>
                  </a:cubicBezTo>
                  <a:cubicBezTo>
                    <a:pt x="4318" y="329565"/>
                    <a:pt x="0" y="325247"/>
                    <a:pt x="0" y="315214"/>
                  </a:cubicBezTo>
                  <a:cubicBezTo>
                    <a:pt x="0" y="214757"/>
                    <a:pt x="0" y="114554"/>
                    <a:pt x="0" y="14097"/>
                  </a:cubicBezTo>
                  <a:cubicBezTo>
                    <a:pt x="0" y="4064"/>
                    <a:pt x="4318" y="0"/>
                    <a:pt x="14351" y="0"/>
                  </a:cubicBezTo>
                  <a:cubicBezTo>
                    <a:pt x="82931" y="0"/>
                    <a:pt x="151511" y="0"/>
                    <a:pt x="220091" y="0"/>
                  </a:cubicBezTo>
                  <a:cubicBezTo>
                    <a:pt x="230251" y="0"/>
                    <a:pt x="234442" y="4191"/>
                    <a:pt x="234442" y="14351"/>
                  </a:cubicBezTo>
                  <a:cubicBezTo>
                    <a:pt x="234442" y="64643"/>
                    <a:pt x="234442" y="114935"/>
                    <a:pt x="234442" y="16510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ES"/>
            </a:p>
          </p:txBody>
        </p:sp>
      </p:grpSp>
      <p:sp>
        <p:nvSpPr>
          <p:cNvPr id="7" name="Freeform 7"/>
          <p:cNvSpPr/>
          <p:nvPr/>
        </p:nvSpPr>
        <p:spPr>
          <a:xfrm>
            <a:off x="7994971" y="6266850"/>
            <a:ext cx="3745868" cy="429644"/>
          </a:xfrm>
          <a:custGeom>
            <a:avLst/>
            <a:gdLst/>
            <a:ahLst/>
            <a:cxnLst/>
            <a:rect l="l" t="t" r="r" b="b"/>
            <a:pathLst>
              <a:path w="3745868" h="429644">
                <a:moveTo>
                  <a:pt x="0" y="0"/>
                </a:moveTo>
                <a:lnTo>
                  <a:pt x="3745868" y="0"/>
                </a:lnTo>
                <a:lnTo>
                  <a:pt x="3745868" y="429644"/>
                </a:lnTo>
                <a:lnTo>
                  <a:pt x="0" y="429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ES"/>
          </a:p>
        </p:txBody>
      </p:sp>
      <p:sp>
        <p:nvSpPr>
          <p:cNvPr id="9" name="TextBox 9"/>
          <p:cNvSpPr txBox="1"/>
          <p:nvPr/>
        </p:nvSpPr>
        <p:spPr>
          <a:xfrm>
            <a:off x="888187" y="73733"/>
            <a:ext cx="2316642" cy="21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RM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IÓ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Ó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G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ER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RAL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6995" y="287093"/>
            <a:ext cx="1448962" cy="195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P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NT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82995" y="97107"/>
            <a:ext cx="586911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COMO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43543" y="97107"/>
            <a:ext cx="682752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IDADES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44484" y="6361938"/>
            <a:ext cx="2525506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1">
                <a:solidFill>
                  <a:srgbClr val="7F7F7F"/>
                </a:solidFill>
                <a:latin typeface="Inter"/>
                <a:ea typeface="Inter"/>
                <a:cs typeface="Inter"/>
                <a:sym typeface="Inter"/>
              </a:rPr>
              <a:t>CASO N: _____ CENTRO: _____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63211" y="94174"/>
            <a:ext cx="857602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ANALÍTICA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06239" y="277054"/>
            <a:ext cx="1133989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MÁS RECIENTE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88398" y="148019"/>
            <a:ext cx="1017870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GENOTIPADO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72190" y="123006"/>
            <a:ext cx="551221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OTROS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94848" y="123006"/>
            <a:ext cx="1378829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RECOMENDACIÓN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06953" y="134007"/>
            <a:ext cx="1381582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COMORBILIDADES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40014" y="130073"/>
            <a:ext cx="904808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TAR PREVIO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44114" y="1261710"/>
            <a:ext cx="1101671" cy="414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OTROS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4C3FDA-E718-3B58-7DFB-CEA5BAF438E3}"/>
              </a:ext>
            </a:extLst>
          </p:cNvPr>
          <p:cNvSpPr/>
          <p:nvPr/>
        </p:nvSpPr>
        <p:spPr>
          <a:xfrm>
            <a:off x="533400" y="-69444"/>
            <a:ext cx="1712133" cy="7064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INFORMACIÓN DEL PACIENTE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3EFCEFF-364B-346E-B8F3-1A9CB262BB61}"/>
              </a:ext>
            </a:extLst>
          </p:cNvPr>
          <p:cNvSpPr/>
          <p:nvPr/>
        </p:nvSpPr>
        <p:spPr>
          <a:xfrm>
            <a:off x="2362200" y="-69445"/>
            <a:ext cx="1712133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ANALÍTICA MÁS RECIENTE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E7941B27-24BF-359D-D11B-B7A42916C8F7}"/>
              </a:ext>
            </a:extLst>
          </p:cNvPr>
          <p:cNvSpPr/>
          <p:nvPr/>
        </p:nvSpPr>
        <p:spPr>
          <a:xfrm>
            <a:off x="4191000" y="-85567"/>
            <a:ext cx="1881706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COMORBILIDADES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A33C9D0-3FF7-DF8E-6F7A-DFE6399FC334}"/>
              </a:ext>
            </a:extLst>
          </p:cNvPr>
          <p:cNvSpPr/>
          <p:nvPr/>
        </p:nvSpPr>
        <p:spPr>
          <a:xfrm>
            <a:off x="6172200" y="-78358"/>
            <a:ext cx="1287439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TAR PREVIO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2F98ABE4-B641-6B86-A244-AEF491BAA523}"/>
              </a:ext>
            </a:extLst>
          </p:cNvPr>
          <p:cNvSpPr/>
          <p:nvPr/>
        </p:nvSpPr>
        <p:spPr>
          <a:xfrm>
            <a:off x="7543800" y="-80674"/>
            <a:ext cx="1587400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GENOTIPADO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0DEAFDE-F14E-BB98-620E-7F85588FA4C1}"/>
              </a:ext>
            </a:extLst>
          </p:cNvPr>
          <p:cNvSpPr/>
          <p:nvPr/>
        </p:nvSpPr>
        <p:spPr>
          <a:xfrm>
            <a:off x="9296400" y="-69445"/>
            <a:ext cx="950438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OTROS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4F196AE-C257-13D0-5036-9D7A5CA74A6E}"/>
              </a:ext>
            </a:extLst>
          </p:cNvPr>
          <p:cNvSpPr/>
          <p:nvPr/>
        </p:nvSpPr>
        <p:spPr>
          <a:xfrm>
            <a:off x="10347383" y="-69445"/>
            <a:ext cx="1692217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RECOMENDACIÓN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B1B225-5D63-D8C8-E60C-D802CF327F05}"/>
              </a:ext>
            </a:extLst>
          </p:cNvPr>
          <p:cNvSpPr txBox="1"/>
          <p:nvPr/>
        </p:nvSpPr>
        <p:spPr>
          <a:xfrm>
            <a:off x="888187" y="2209800"/>
            <a:ext cx="9170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dirty="0"/>
              <a:t>Añadir cualquier otro tipo de información que se considere relevante para el caso. P ej. </a:t>
            </a:r>
            <a:r>
              <a:rPr lang="en-GB" dirty="0"/>
              <a:t>F</a:t>
            </a:r>
            <a:r>
              <a:rPr lang="en-ES" dirty="0"/>
              <a:t>ármacos concomitantes.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888187" y="73733"/>
            <a:ext cx="2316642" cy="21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RM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IÓ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Ó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G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ER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RAL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6995" y="287093"/>
            <a:ext cx="1448962" cy="195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1"/>
              </a:lnSpc>
            </a:pP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P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P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NT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IE</a:t>
            </a:r>
            <a:r>
              <a:rPr lang="en-US" sz="14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40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82995" y="97107"/>
            <a:ext cx="586911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COMO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43543" y="97107"/>
            <a:ext cx="682752" cy="24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IDADES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63211" y="94174"/>
            <a:ext cx="857602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ANALÍTICA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06239" y="277054"/>
            <a:ext cx="1133989" cy="19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MÁS RECIENTE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88398" y="148019"/>
            <a:ext cx="1017870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GENOTIPADO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72190" y="123006"/>
            <a:ext cx="551221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OTROS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78084" y="123006"/>
            <a:ext cx="1411938" cy="21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RECOMENDACIÓN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06953" y="134007"/>
            <a:ext cx="1381582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COMORBILIDADES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40014" y="130073"/>
            <a:ext cx="904808" cy="21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TAR PREVIO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5279" y="3736288"/>
            <a:ext cx="565240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PAUTA PROPUESTA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8646900-6604-0E7F-56CE-75C8996791E5}"/>
              </a:ext>
            </a:extLst>
          </p:cNvPr>
          <p:cNvSpPr/>
          <p:nvPr/>
        </p:nvSpPr>
        <p:spPr>
          <a:xfrm>
            <a:off x="533400" y="-69444"/>
            <a:ext cx="1712133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INFORMACIÓN DEL PACIENTE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8A266CE-6278-0A94-3201-8B33A342F588}"/>
              </a:ext>
            </a:extLst>
          </p:cNvPr>
          <p:cNvSpPr/>
          <p:nvPr/>
        </p:nvSpPr>
        <p:spPr>
          <a:xfrm>
            <a:off x="2362200" y="-69445"/>
            <a:ext cx="1712133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ANALÍTICA MÁS RECIENTE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CE1F15A-83BF-2883-0B53-74A560CB0EC7}"/>
              </a:ext>
            </a:extLst>
          </p:cNvPr>
          <p:cNvSpPr/>
          <p:nvPr/>
        </p:nvSpPr>
        <p:spPr>
          <a:xfrm>
            <a:off x="4191000" y="-85567"/>
            <a:ext cx="1881706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COMORBILIDADES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609C2D1-585A-B178-1BBC-8789247E59D1}"/>
              </a:ext>
            </a:extLst>
          </p:cNvPr>
          <p:cNvSpPr/>
          <p:nvPr/>
        </p:nvSpPr>
        <p:spPr>
          <a:xfrm>
            <a:off x="6172200" y="-78358"/>
            <a:ext cx="1287439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TAR PREVIO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143A8D1-D431-E680-116C-37A36DA3721A}"/>
              </a:ext>
            </a:extLst>
          </p:cNvPr>
          <p:cNvSpPr/>
          <p:nvPr/>
        </p:nvSpPr>
        <p:spPr>
          <a:xfrm>
            <a:off x="7543800" y="-80674"/>
            <a:ext cx="1587400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GENOTIPADO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F5D72268-14CA-0A5B-675B-9ABA8759C63E}"/>
              </a:ext>
            </a:extLst>
          </p:cNvPr>
          <p:cNvSpPr/>
          <p:nvPr/>
        </p:nvSpPr>
        <p:spPr>
          <a:xfrm>
            <a:off x="9296400" y="-69445"/>
            <a:ext cx="950438" cy="7064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OTROS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708055B-3EA5-0F69-8EC6-3C9295603D68}"/>
              </a:ext>
            </a:extLst>
          </p:cNvPr>
          <p:cNvSpPr/>
          <p:nvPr/>
        </p:nvSpPr>
        <p:spPr>
          <a:xfrm>
            <a:off x="10347383" y="-69445"/>
            <a:ext cx="1692217" cy="70646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39"/>
              </a:lnSpc>
            </a:pPr>
            <a:r>
              <a:rPr lang="en-ES" sz="1200" b="1" dirty="0">
                <a:solidFill>
                  <a:schemeClr val="bg1"/>
                </a:solidFill>
                <a:latin typeface="Inter Bold"/>
                <a:ea typeface="Inter Bold"/>
              </a:rPr>
              <a:t>PAUTA PROPUESTA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B53EC5-367C-3275-3157-2E42F46DFEF6}"/>
              </a:ext>
            </a:extLst>
          </p:cNvPr>
          <p:cNvSpPr txBox="1"/>
          <p:nvPr/>
        </p:nvSpPr>
        <p:spPr>
          <a:xfrm>
            <a:off x="363850" y="4186339"/>
            <a:ext cx="11577658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ES" dirty="0"/>
              <a:t>Incluir una breve descripción de la pauta propuesta, explicando las dudas que genera para que el comité de expertos pueda discutir a continuación.</a:t>
            </a:r>
          </a:p>
          <a:p>
            <a:endParaRPr lang="en-ES" dirty="0"/>
          </a:p>
          <a:p>
            <a:endParaRPr lang="en-ES" dirty="0"/>
          </a:p>
          <a:p>
            <a:endParaRPr lang="en-ES" dirty="0"/>
          </a:p>
          <a:p>
            <a:endParaRPr lang="en-ES" dirty="0"/>
          </a:p>
          <a:p>
            <a:endParaRPr lang="en-ES" dirty="0"/>
          </a:p>
          <a:p>
            <a:r>
              <a:rPr lang="en-ES" dirty="0"/>
              <a:t> </a:t>
            </a: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F343E9E4-A875-EE9A-0960-46B6D61F5E00}"/>
              </a:ext>
            </a:extLst>
          </p:cNvPr>
          <p:cNvSpPr txBox="1"/>
          <p:nvPr/>
        </p:nvSpPr>
        <p:spPr>
          <a:xfrm>
            <a:off x="392065" y="967397"/>
            <a:ext cx="565240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 dirty="0">
                <a:solidFill>
                  <a:schemeClr val="accent1"/>
                </a:solidFill>
                <a:latin typeface="Inter Bold"/>
                <a:ea typeface="Inter Bold"/>
                <a:cs typeface="Inter Bold"/>
                <a:sym typeface="Inter Bold"/>
              </a:rPr>
              <a:t>OBJETIVO A CONSEGUIR: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D0A0-8B23-4237-BB15-11869A050A83}"/>
              </a:ext>
            </a:extLst>
          </p:cNvPr>
          <p:cNvSpPr txBox="1"/>
          <p:nvPr/>
        </p:nvSpPr>
        <p:spPr>
          <a:xfrm>
            <a:off x="364247" y="1298363"/>
            <a:ext cx="11360440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ym typeface="Inter"/>
              </a:rPr>
              <a:t>□Diseñar TAR de </a:t>
            </a:r>
            <a:r>
              <a:rPr lang="en-US" dirty="0" err="1">
                <a:sym typeface="Inter"/>
              </a:rPr>
              <a:t>rescate</a:t>
            </a:r>
            <a:r>
              <a:rPr lang="en-US" dirty="0">
                <a:sym typeface="Inter"/>
              </a:rPr>
              <a:t> (</a:t>
            </a:r>
            <a:r>
              <a:rPr lang="en-US" dirty="0" err="1">
                <a:sym typeface="Inter"/>
              </a:rPr>
              <a:t>en</a:t>
            </a:r>
            <a:r>
              <a:rPr lang="en-US" dirty="0">
                <a:sym typeface="Inter"/>
              </a:rPr>
              <a:t> </a:t>
            </a:r>
            <a:r>
              <a:rPr lang="en-US" dirty="0" err="1">
                <a:sym typeface="Inter"/>
              </a:rPr>
              <a:t>fracaso</a:t>
            </a:r>
            <a:r>
              <a:rPr lang="en-US" dirty="0">
                <a:sym typeface="Inter"/>
              </a:rPr>
              <a:t> </a:t>
            </a:r>
            <a:r>
              <a:rPr lang="en-US" dirty="0" err="1">
                <a:sym typeface="Inter"/>
              </a:rPr>
              <a:t>virológico</a:t>
            </a:r>
            <a:r>
              <a:rPr lang="en-US" dirty="0">
                <a:sym typeface="Inter"/>
              </a:rPr>
              <a:t>). </a:t>
            </a:r>
          </a:p>
          <a:p>
            <a:r>
              <a:rPr lang="en-US" dirty="0">
                <a:sym typeface="Inter"/>
              </a:rPr>
              <a:t>□Viremia de bajo </a:t>
            </a:r>
            <a:r>
              <a:rPr lang="en-US" dirty="0" err="1">
                <a:sym typeface="Inter"/>
              </a:rPr>
              <a:t>nivel</a:t>
            </a:r>
            <a:r>
              <a:rPr lang="en-US" dirty="0">
                <a:sym typeface="Inter"/>
              </a:rPr>
              <a:t> (50-200 c/mL). </a:t>
            </a:r>
          </a:p>
          <a:p>
            <a:r>
              <a:rPr lang="en-US" dirty="0">
                <a:sym typeface="Inter"/>
              </a:rPr>
              <a:t>□Blips de </a:t>
            </a:r>
            <a:r>
              <a:rPr lang="en-US" dirty="0" err="1">
                <a:sym typeface="Inter"/>
              </a:rPr>
              <a:t>repetición</a:t>
            </a:r>
            <a:r>
              <a:rPr lang="en-US" dirty="0">
                <a:sym typeface="Inter"/>
              </a:rPr>
              <a:t>. </a:t>
            </a:r>
          </a:p>
          <a:p>
            <a:r>
              <a:rPr lang="en-US" dirty="0">
                <a:sym typeface="Inter"/>
              </a:rPr>
              <a:t>□</a:t>
            </a:r>
            <a:r>
              <a:rPr lang="en-US" dirty="0" err="1">
                <a:sym typeface="Inter Bold"/>
              </a:rPr>
              <a:t>Modificar</a:t>
            </a:r>
            <a:r>
              <a:rPr lang="en-US" dirty="0">
                <a:sym typeface="Inter Bold"/>
              </a:rPr>
              <a:t> TAR </a:t>
            </a:r>
            <a:r>
              <a:rPr lang="en-US" dirty="0" err="1">
                <a:sym typeface="Inter Bold"/>
              </a:rPr>
              <a:t>en</a:t>
            </a:r>
            <a:r>
              <a:rPr lang="en-US" dirty="0">
                <a:sym typeface="Inter Bold"/>
              </a:rPr>
              <a:t> </a:t>
            </a:r>
            <a:r>
              <a:rPr lang="en-US" dirty="0" err="1">
                <a:sym typeface="Inter Bold"/>
              </a:rPr>
              <a:t>sujetos</a:t>
            </a:r>
            <a:r>
              <a:rPr lang="en-US" dirty="0">
                <a:sym typeface="Inter Bold"/>
              </a:rPr>
              <a:t> con </a:t>
            </a:r>
            <a:r>
              <a:rPr lang="en-US" dirty="0" err="1">
                <a:sym typeface="Inter Bold"/>
              </a:rPr>
              <a:t>fracaso</a:t>
            </a:r>
            <a:r>
              <a:rPr lang="en-US" dirty="0">
                <a:sym typeface="Inter Bold"/>
              </a:rPr>
              <a:t> </a:t>
            </a:r>
            <a:r>
              <a:rPr lang="en-US" dirty="0" err="1">
                <a:sym typeface="Inter Bold"/>
              </a:rPr>
              <a:t>virológico</a:t>
            </a:r>
            <a:r>
              <a:rPr lang="en-US" dirty="0">
                <a:sym typeface="Inter Bold"/>
              </a:rPr>
              <a:t> </a:t>
            </a:r>
            <a:r>
              <a:rPr lang="en-US" dirty="0" err="1">
                <a:sym typeface="Inter Bold"/>
              </a:rPr>
              <a:t>previo</a:t>
            </a:r>
            <a:r>
              <a:rPr lang="en-US" dirty="0">
                <a:sym typeface="Inter Bold"/>
              </a:rPr>
              <a:t> y </a:t>
            </a:r>
            <a:r>
              <a:rPr lang="en-US" dirty="0" err="1">
                <a:sym typeface="Inter Bold"/>
              </a:rPr>
              <a:t>selección</a:t>
            </a:r>
            <a:r>
              <a:rPr lang="en-US" dirty="0">
                <a:sym typeface="Inter Bold"/>
              </a:rPr>
              <a:t> de </a:t>
            </a:r>
            <a:r>
              <a:rPr lang="en-US" dirty="0" err="1">
                <a:sym typeface="Inter Bold"/>
              </a:rPr>
              <a:t>resistencias</a:t>
            </a:r>
            <a:r>
              <a:rPr lang="en-US" dirty="0">
                <a:sym typeface="Inter Bold"/>
              </a:rPr>
              <a:t> con CV actual indetectable.</a:t>
            </a:r>
          </a:p>
          <a:p>
            <a:r>
              <a:rPr lang="en-US" dirty="0">
                <a:sym typeface="Inter"/>
              </a:rPr>
              <a:t>□ModificarTARportoxicidades,interaccionesoinsuficienciarenalsevera/HD</a:t>
            </a:r>
            <a:r>
              <a:rPr lang="en-US">
                <a:sym typeface="Inter"/>
              </a:rPr>
              <a:t>(CV actual </a:t>
            </a:r>
            <a:r>
              <a:rPr lang="en-US" dirty="0">
                <a:sym typeface="Inter"/>
              </a:rPr>
              <a:t>indetectable).</a:t>
            </a:r>
          </a:p>
          <a:p>
            <a:r>
              <a:rPr lang="en-US" dirty="0">
                <a:sym typeface="Inter"/>
              </a:rPr>
              <a:t>□</a:t>
            </a:r>
            <a:r>
              <a:rPr lang="en-US" dirty="0" err="1">
                <a:sym typeface="Inter Bold"/>
              </a:rPr>
              <a:t>Otras</a:t>
            </a:r>
            <a:r>
              <a:rPr lang="en-US" dirty="0">
                <a:sym typeface="Inter Bold"/>
              </a:rPr>
              <a:t> (</a:t>
            </a:r>
            <a:r>
              <a:rPr lang="en-US" dirty="0" err="1">
                <a:sym typeface="Inter Bold"/>
              </a:rPr>
              <a:t>especificar</a:t>
            </a:r>
            <a:r>
              <a:rPr lang="en-US" dirty="0">
                <a:sym typeface="Inter Bold"/>
              </a:rPr>
              <a:t>): </a:t>
            </a:r>
            <a:r>
              <a:rPr lang="en-US" dirty="0" err="1">
                <a:sym typeface="Inter Bold"/>
              </a:rPr>
              <a:t>Optimización</a:t>
            </a:r>
            <a:r>
              <a:rPr lang="en-US" dirty="0">
                <a:sym typeface="Inter Bold"/>
              </a:rPr>
              <a:t> de </a:t>
            </a:r>
            <a:r>
              <a:rPr lang="en-US" dirty="0" err="1">
                <a:sym typeface="Inter Bold"/>
              </a:rPr>
              <a:t>cara</a:t>
            </a:r>
            <a:r>
              <a:rPr lang="en-US" dirty="0">
                <a:sym typeface="Inter Bold"/>
              </a:rPr>
              <a:t> a </a:t>
            </a:r>
            <a:r>
              <a:rPr lang="en-US" dirty="0" err="1">
                <a:sym typeface="Inter Bold"/>
              </a:rPr>
              <a:t>deseo</a:t>
            </a:r>
            <a:r>
              <a:rPr lang="en-US" dirty="0">
                <a:sym typeface="Inter Bold"/>
              </a:rPr>
              <a:t> </a:t>
            </a:r>
            <a:r>
              <a:rPr lang="en-US" dirty="0" err="1">
                <a:sym typeface="Inter Bold"/>
              </a:rPr>
              <a:t>genésico</a:t>
            </a:r>
            <a:endParaRPr lang="en-US" dirty="0">
              <a:sym typeface="Inter Bold"/>
            </a:endParaRPr>
          </a:p>
          <a:p>
            <a:endParaRPr lang="en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574</Words>
  <Application>Microsoft Macintosh PowerPoint</Application>
  <PresentationFormat>Widescreen</PresentationFormat>
  <Paragraphs>191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Inter</vt:lpstr>
      <vt:lpstr>Inter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Caso-1-y-discusion.pdf</dc:title>
  <cp:lastModifiedBy>Clara Munoz</cp:lastModifiedBy>
  <cp:revision>4</cp:revision>
  <dcterms:created xsi:type="dcterms:W3CDTF">2006-08-16T00:00:00Z</dcterms:created>
  <dcterms:modified xsi:type="dcterms:W3CDTF">2026-02-10T16:21:23Z</dcterms:modified>
  <dc:identifier>DAG7qU8y5jA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18c1083-8924-401d-97ae-40f5eed0fcd8_Enabled">
    <vt:lpwstr>true</vt:lpwstr>
  </property>
  <property fmtid="{D5CDD505-2E9C-101B-9397-08002B2CF9AE}" pid="3" name="MSIP_Label_418c1083-8924-401d-97ae-40f5eed0fcd8_SetDate">
    <vt:lpwstr>2025-12-25T10:17:10Z</vt:lpwstr>
  </property>
  <property fmtid="{D5CDD505-2E9C-101B-9397-08002B2CF9AE}" pid="4" name="MSIP_Label_418c1083-8924-401d-97ae-40f5eed0fcd8_Method">
    <vt:lpwstr>Standard</vt:lpwstr>
  </property>
  <property fmtid="{D5CDD505-2E9C-101B-9397-08002B2CF9AE}" pid="5" name="MSIP_Label_418c1083-8924-401d-97ae-40f5eed0fcd8_Name">
    <vt:lpwstr>418c1083-8924-401d-97ae-40f5eed0fcd8</vt:lpwstr>
  </property>
  <property fmtid="{D5CDD505-2E9C-101B-9397-08002B2CF9AE}" pid="6" name="MSIP_Label_418c1083-8924-401d-97ae-40f5eed0fcd8_SiteId">
    <vt:lpwstr>a5a8bcaa-3292-41e6-b735-5e8b21f4dbfd</vt:lpwstr>
  </property>
  <property fmtid="{D5CDD505-2E9C-101B-9397-08002B2CF9AE}" pid="7" name="MSIP_Label_418c1083-8924-401d-97ae-40f5eed0fcd8_ActionId">
    <vt:lpwstr>448400c3-e149-4932-a32a-99dd736b3a09</vt:lpwstr>
  </property>
  <property fmtid="{D5CDD505-2E9C-101B-9397-08002B2CF9AE}" pid="8" name="MSIP_Label_418c1083-8924-401d-97ae-40f5eed0fcd8_ContentBits">
    <vt:lpwstr>0</vt:lpwstr>
  </property>
  <property fmtid="{D5CDD505-2E9C-101B-9397-08002B2CF9AE}" pid="9" name="MSIP_Label_418c1083-8924-401d-97ae-40f5eed0fcd8_Tag">
    <vt:lpwstr>50, 3, 0, 1</vt:lpwstr>
  </property>
</Properties>
</file>